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98" r:id="rId4"/>
    <p:sldMasterId id="2147484471" r:id="rId5"/>
  </p:sldMasterIdLst>
  <p:notesMasterIdLst>
    <p:notesMasterId r:id="rId18"/>
  </p:notesMasterIdLst>
  <p:sldIdLst>
    <p:sldId id="1860" r:id="rId6"/>
    <p:sldId id="378" r:id="rId7"/>
    <p:sldId id="3292" r:id="rId8"/>
    <p:sldId id="2928" r:id="rId9"/>
    <p:sldId id="3296" r:id="rId10"/>
    <p:sldId id="3073" r:id="rId11"/>
    <p:sldId id="3677" r:id="rId12"/>
    <p:sldId id="3339" r:id="rId13"/>
    <p:sldId id="3678" r:id="rId14"/>
    <p:sldId id="1856" r:id="rId15"/>
    <p:sldId id="335" r:id="rId16"/>
    <p:sldId id="287" r:id="rId17"/>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1860"/>
          </p14:sldIdLst>
        </p14:section>
        <p14:section name="Cognitive Services Overview" id="{EAE03B4C-30AC-42AE-A2EC-E97F2FBE0D42}">
          <p14:sldIdLst>
            <p14:sldId id="378"/>
            <p14:sldId id="3292"/>
            <p14:sldId id="2928"/>
            <p14:sldId id="3296"/>
            <p14:sldId id="3073"/>
          </p14:sldIdLst>
        </p14:section>
        <p14:section name="Detailled Overview" id="{165AFBA1-ED4A-4891-8108-739524529F73}">
          <p14:sldIdLst>
            <p14:sldId id="3677"/>
            <p14:sldId id="3339"/>
            <p14:sldId id="3678"/>
            <p14:sldId id="1856"/>
            <p14:sldId id="335"/>
            <p14:sldId id="2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itlyn Ryan" initials="CR" lastIdx="11" clrIdx="0">
    <p:extLst>
      <p:ext uri="{19B8F6BF-5375-455C-9EA6-DF929625EA0E}">
        <p15:presenceInfo xmlns:p15="http://schemas.microsoft.com/office/powerpoint/2012/main" userId="S-1-5-21-383413107-1061881802-891584314-12522" providerId="AD"/>
      </p:ext>
    </p:extLst>
  </p:cmAuthor>
  <p:cmAuthor id="2" name="David Griffith" initials="DG" lastIdx="15" clrIdx="1">
    <p:extLst>
      <p:ext uri="{19B8F6BF-5375-455C-9EA6-DF929625EA0E}">
        <p15:presenceInfo xmlns:p15="http://schemas.microsoft.com/office/powerpoint/2012/main" userId="S-1-5-21-383413107-1061881802-891584314-4667" providerId="AD"/>
      </p:ext>
    </p:extLst>
  </p:cmAuthor>
  <p:cmAuthor id="3" name="Priscila Croxall" initials="PC" lastIdx="20" clrIdx="2">
    <p:extLst>
      <p:ext uri="{19B8F6BF-5375-455C-9EA6-DF929625EA0E}">
        <p15:presenceInfo xmlns:p15="http://schemas.microsoft.com/office/powerpoint/2012/main" userId="S-1-5-21-383413107-1061881802-891584314-159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47CDA"/>
    <a:srgbClr val="F9F9F9"/>
    <a:srgbClr val="FFFFFF"/>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1953FE-3E35-4AD9-9E43-730DB98E364B}" v="15" dt="2019-01-08T20:02:10.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6" autoAdjust="0"/>
    <p:restoredTop sz="74979" autoAdjust="0"/>
  </p:normalViewPr>
  <p:slideViewPr>
    <p:cSldViewPr snapToGrid="0">
      <p:cViewPr varScale="1">
        <p:scale>
          <a:sx n="49" d="100"/>
          <a:sy n="49" d="100"/>
        </p:scale>
        <p:origin x="1059" y="30"/>
      </p:cViewPr>
      <p:guideLst/>
    </p:cSldViewPr>
  </p:slideViewPr>
  <p:notesTextViewPr>
    <p:cViewPr>
      <p:scale>
        <a:sx n="1" d="1"/>
        <a:sy n="1" d="1"/>
      </p:scale>
      <p:origin x="0" y="0"/>
    </p:cViewPr>
  </p:notesTextViewPr>
  <p:sorterViewPr>
    <p:cViewPr>
      <p:scale>
        <a:sx n="140" d="100"/>
        <a:sy n="140" d="100"/>
      </p:scale>
      <p:origin x="0" y="-2842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Migacz" userId="e7687774-6fce-4ec0-9953-4b9b82e74d56" providerId="ADAL" clId="{2F30FD72-08D3-4818-BF4F-973B86CC1F5A}"/>
    <pc:docChg chg="undo custSel addSld delSld modSld sldOrd modSection">
      <pc:chgData name="Frank Migacz" userId="e7687774-6fce-4ec0-9953-4b9b82e74d56" providerId="ADAL" clId="{2F30FD72-08D3-4818-BF4F-973B86CC1F5A}" dt="2019-01-08T20:02:11.727" v="201" actId="20577"/>
      <pc:docMkLst>
        <pc:docMk/>
      </pc:docMkLst>
      <pc:sldChg chg="addSp delSp modSp add ord">
        <pc:chgData name="Frank Migacz" userId="e7687774-6fce-4ec0-9953-4b9b82e74d56" providerId="ADAL" clId="{2F30FD72-08D3-4818-BF4F-973B86CC1F5A}" dt="2019-01-08T15:47:03.538" v="179" actId="478"/>
        <pc:sldMkLst>
          <pc:docMk/>
          <pc:sldMk cId="653294868" sldId="1860"/>
        </pc:sldMkLst>
        <pc:picChg chg="add del mod">
          <ac:chgData name="Frank Migacz" userId="e7687774-6fce-4ec0-9953-4b9b82e74d56" providerId="ADAL" clId="{2F30FD72-08D3-4818-BF4F-973B86CC1F5A}" dt="2019-01-08T15:47:02.851" v="178"/>
          <ac:picMkLst>
            <pc:docMk/>
            <pc:sldMk cId="653294868" sldId="1860"/>
            <ac:picMk id="5" creationId="{FB5A0089-DDCA-458D-B599-88A83846BA2F}"/>
          </ac:picMkLst>
        </pc:picChg>
        <pc:picChg chg="add del">
          <ac:chgData name="Frank Migacz" userId="e7687774-6fce-4ec0-9953-4b9b82e74d56" providerId="ADAL" clId="{2F30FD72-08D3-4818-BF4F-973B86CC1F5A}" dt="2019-01-08T15:47:03.538" v="179" actId="478"/>
          <ac:picMkLst>
            <pc:docMk/>
            <pc:sldMk cId="653294868" sldId="1860"/>
            <ac:picMk id="3074" creationId="{D1319414-3007-47A1-BA1B-0BC4EDF5FACE}"/>
          </ac:picMkLst>
        </pc:picChg>
      </pc:sldChg>
      <pc:sldChg chg="del">
        <pc:chgData name="Frank Migacz" userId="e7687774-6fce-4ec0-9953-4b9b82e74d56" providerId="ADAL" clId="{2F30FD72-08D3-4818-BF4F-973B86CC1F5A}" dt="2019-01-07T16:04:53.365" v="99" actId="2696"/>
        <pc:sldMkLst>
          <pc:docMk/>
          <pc:sldMk cId="1659379624" sldId="3676"/>
        </pc:sldMkLst>
      </pc:sldChg>
      <pc:sldChg chg="modSp">
        <pc:chgData name="Frank Migacz" userId="e7687774-6fce-4ec0-9953-4b9b82e74d56" providerId="ADAL" clId="{2F30FD72-08D3-4818-BF4F-973B86CC1F5A}" dt="2019-01-04T22:11:24.568" v="16" actId="20577"/>
        <pc:sldMkLst>
          <pc:docMk/>
          <pc:sldMk cId="834455472" sldId="3677"/>
        </pc:sldMkLst>
        <pc:spChg chg="mod">
          <ac:chgData name="Frank Migacz" userId="e7687774-6fce-4ec0-9953-4b9b82e74d56" providerId="ADAL" clId="{2F30FD72-08D3-4818-BF4F-973B86CC1F5A}" dt="2019-01-04T22:11:18.900" v="2" actId="6549"/>
          <ac:spMkLst>
            <pc:docMk/>
            <pc:sldMk cId="834455472" sldId="3677"/>
            <ac:spMk id="2" creationId="{51ACC4A6-B144-48FD-A953-FFFC7913173E}"/>
          </ac:spMkLst>
        </pc:spChg>
        <pc:spChg chg="mod">
          <ac:chgData name="Frank Migacz" userId="e7687774-6fce-4ec0-9953-4b9b82e74d56" providerId="ADAL" clId="{2F30FD72-08D3-4818-BF4F-973B86CC1F5A}" dt="2019-01-04T22:11:24.568" v="16" actId="20577"/>
          <ac:spMkLst>
            <pc:docMk/>
            <pc:sldMk cId="834455472" sldId="3677"/>
            <ac:spMk id="3" creationId="{F44A895B-B8AB-4CCD-BACD-B2D9B2E3BD1A}"/>
          </ac:spMkLst>
        </pc:spChg>
      </pc:sldChg>
      <pc:sldChg chg="addSp delSp modSp add ord addAnim delAnim modAnim modNotesTx">
        <pc:chgData name="Frank Migacz" userId="e7687774-6fce-4ec0-9953-4b9b82e74d56" providerId="ADAL" clId="{2F30FD72-08D3-4818-BF4F-973B86CC1F5A}" dt="2019-01-08T20:02:11.727" v="201" actId="20577"/>
        <pc:sldMkLst>
          <pc:docMk/>
          <pc:sldMk cId="1006494897" sldId="3678"/>
        </pc:sldMkLst>
        <pc:spChg chg="mod">
          <ac:chgData name="Frank Migacz" userId="e7687774-6fce-4ec0-9953-4b9b82e74d56" providerId="ADAL" clId="{2F30FD72-08D3-4818-BF4F-973B86CC1F5A}" dt="2019-01-04T22:11:34.924" v="17" actId="6549"/>
          <ac:spMkLst>
            <pc:docMk/>
            <pc:sldMk cId="1006494897" sldId="3678"/>
            <ac:spMk id="2" creationId="{51ACC4A6-B144-48FD-A953-FFFC7913173E}"/>
          </ac:spMkLst>
        </pc:spChg>
        <pc:spChg chg="mod">
          <ac:chgData name="Frank Migacz" userId="e7687774-6fce-4ec0-9953-4b9b82e74d56" providerId="ADAL" clId="{2F30FD72-08D3-4818-BF4F-973B86CC1F5A}" dt="2019-01-04T22:11:47.155" v="38" actId="20577"/>
          <ac:spMkLst>
            <pc:docMk/>
            <pc:sldMk cId="1006494897" sldId="3678"/>
            <ac:spMk id="3" creationId="{F44A895B-B8AB-4CCD-BACD-B2D9B2E3BD1A}"/>
          </ac:spMkLst>
        </pc:spChg>
        <pc:spChg chg="add del mod topLvl">
          <ac:chgData name="Frank Migacz" userId="e7687774-6fce-4ec0-9953-4b9b82e74d56" providerId="ADAL" clId="{2F30FD72-08D3-4818-BF4F-973B86CC1F5A}" dt="2019-01-04T22:16:23.117" v="98" actId="692"/>
          <ac:spMkLst>
            <pc:docMk/>
            <pc:sldMk cId="1006494897" sldId="3678"/>
            <ac:spMk id="5" creationId="{42641BF5-BF7C-47E2-B023-B8CBBDB98BE2}"/>
          </ac:spMkLst>
        </pc:spChg>
        <pc:grpChg chg="add del">
          <ac:chgData name="Frank Migacz" userId="e7687774-6fce-4ec0-9953-4b9b82e74d56" providerId="ADAL" clId="{2F30FD72-08D3-4818-BF4F-973B86CC1F5A}" dt="2019-01-04T22:13:26.419" v="41" actId="165"/>
          <ac:grpSpMkLst>
            <pc:docMk/>
            <pc:sldMk cId="1006494897" sldId="3678"/>
            <ac:grpSpMk id="6" creationId="{8FB06C6D-C600-4568-AA20-B303249E946A}"/>
          </ac:grpSpMkLst>
        </pc:grpChg>
        <pc:picChg chg="add del mod topLvl">
          <ac:chgData name="Frank Migacz" userId="e7687774-6fce-4ec0-9953-4b9b82e74d56" providerId="ADAL" clId="{2F30FD72-08D3-4818-BF4F-973B86CC1F5A}" dt="2019-01-08T17:34:39.031" v="181" actId="1076"/>
          <ac:picMkLst>
            <pc:docMk/>
            <pc:sldMk cId="1006494897" sldId="3678"/>
            <ac:picMk id="4" creationId="{10AB25EE-913B-4A14-9680-06A5442CF12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1/24/2019 7:11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to strong documentation,</a:t>
            </a:r>
            <a:r>
              <a:rPr lang="en-US" baseline="0"/>
              <a:t> sample code and community resources is critical for developers to be able to understand and become users of Cognitive Services.  Customize these links based on your own resources or use the ones listed here.  </a:t>
            </a:r>
            <a:endParaRPr lang="en-US"/>
          </a:p>
        </p:txBody>
      </p:sp>
    </p:spTree>
    <p:extLst>
      <p:ext uri="{BB962C8B-B14F-4D97-AF65-F5344CB8AC3E}">
        <p14:creationId xmlns:p14="http://schemas.microsoft.com/office/powerpoint/2010/main" val="280212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281ED3B-2C22-4C87-A5B7-47B82DB4EE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534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8CFD1B-229A-41A0-811A-84EAD802109F}" type="slidenum">
              <a:rPr lang="en-US" smtClean="0"/>
              <a:t>12</a:t>
            </a:fld>
            <a:endParaRPr lang="en-US"/>
          </a:p>
        </p:txBody>
      </p:sp>
    </p:spTree>
    <p:extLst>
      <p:ext uri="{BB962C8B-B14F-4D97-AF65-F5344CB8AC3E}">
        <p14:creationId xmlns:p14="http://schemas.microsoft.com/office/powerpoint/2010/main" val="369307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fld id="{B192D058-1985-4467-845A-1C29607F2B73}" type="datetime1">
              <a:rPr lang="en-US" smtClean="0"/>
              <a:t>1/24/2019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5316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Cognitive Services belong our Azure AI business. There are three main solutions you can build with Azure AI</a:t>
            </a:r>
          </a:p>
          <a:p>
            <a:endParaRPr lang="en-US" dirty="0"/>
          </a:p>
          <a:p>
            <a:r>
              <a:rPr lang="en-US" dirty="0"/>
              <a:t>First you can build AI apps and agents that can interact with the user </a:t>
            </a:r>
            <a:r>
              <a:rPr lang="en-US" u="sng" dirty="0"/>
              <a:t>naturally</a:t>
            </a:r>
            <a:r>
              <a:rPr lang="en-US" dirty="0"/>
              <a:t> with </a:t>
            </a:r>
            <a:r>
              <a:rPr lang="en-US" b="1" dirty="0"/>
              <a:t>pretrained AI models and bots</a:t>
            </a:r>
            <a:r>
              <a:rPr lang="en-US" dirty="0"/>
              <a:t>.</a:t>
            </a:r>
          </a:p>
          <a:p>
            <a:endParaRPr lang="en-US" dirty="0"/>
          </a:p>
          <a:p>
            <a:r>
              <a:rPr lang="en-US" dirty="0"/>
              <a:t>Second, you can unlock insights lying latent in your content with knowledge mining.</a:t>
            </a:r>
          </a:p>
          <a:p>
            <a:endParaRPr lang="en-US" dirty="0"/>
          </a:p>
          <a:p>
            <a:r>
              <a:rPr lang="en-US" dirty="0"/>
              <a:t>And lastly, you can build your own AI machine learning models. – even thought some of you in this room may not develop ML models -  </a:t>
            </a:r>
            <a:r>
              <a:rPr lang="en-US" i="1" u="sng" dirty="0"/>
              <a:t>integrate into your apps and services by deploying as APIs</a:t>
            </a:r>
          </a:p>
          <a:p>
            <a:endParaRPr lang="en-US" dirty="0"/>
          </a:p>
          <a:p>
            <a:r>
              <a:rPr lang="en-US" dirty="0"/>
              <a:t>Today we are going to dive specifically into AI apps and agents (Azure Cognitive Services)</a:t>
            </a: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1/24/2019 7:11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Infuse your apps with human like intelligence with Azure Cognitive Services.</a:t>
            </a:r>
          </a:p>
          <a:p>
            <a:pPr lvl="0"/>
            <a:endParaRPr lang="en-US" dirty="0"/>
          </a:p>
          <a:p>
            <a:r>
              <a:rPr lang="en-US" sz="12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1200" i="1" kern="1200" dirty="0">
                <a:solidFill>
                  <a:schemeClr val="tx1"/>
                </a:solidFill>
                <a:effectLst/>
                <a:latin typeface="Segoe UI Light" pitchFamily="34" charset="0"/>
                <a:ea typeface="+mn-ea"/>
                <a:cs typeface="+mn-cs"/>
              </a:rPr>
              <a:t>democratizing</a:t>
            </a:r>
            <a:r>
              <a:rPr lang="en-US" sz="12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these APIs quickly  - in a matter of minutes.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SDK</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Regardless of your platform -- whether you're on Android or IOS or Windows, or making a website -- all of our APIs are rest APIs, which means you can call them as long as you have an Internet connection. ** There is a subset of APIs that can run in containers and on the IOT Edge.   And so that's pretty huge because what we're doing is making it so that everyone can build these smarter, more context-aware applications.  </a:t>
            </a:r>
          </a:p>
          <a:p>
            <a:pPr lvl="0"/>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1/24/2019 7:11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188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https://docs.microsoft.com/en-us/azure/cognitive-services/cognitive-services-apis-create-account</a:t>
            </a:r>
          </a:p>
        </p:txBody>
      </p:sp>
      <p:sp>
        <p:nvSpPr>
          <p:cNvPr id="4" name="Slide Number Placeholder 3"/>
          <p:cNvSpPr>
            <a:spLocks noGrp="1"/>
          </p:cNvSpPr>
          <p:nvPr>
            <p:ph type="sldNum" sz="quarter" idx="5"/>
          </p:nvPr>
        </p:nvSpPr>
        <p:spPr/>
        <p:txBody>
          <a:bodyPr/>
          <a:lstStyle/>
          <a:p>
            <a:fld id="{C281ED3B-2C22-4C87-A5B7-47B82DB4EEA7}" type="slidenum">
              <a:rPr lang="en-US" smtClean="0"/>
              <a:t>5</a:t>
            </a:fld>
            <a:endParaRPr lang="en-US"/>
          </a:p>
        </p:txBody>
      </p:sp>
    </p:spTree>
    <p:extLst>
      <p:ext uri="{BB962C8B-B14F-4D97-AF65-F5344CB8AC3E}">
        <p14:creationId xmlns:p14="http://schemas.microsoft.com/office/powerpoint/2010/main" val="1187850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AI app and agent and how do you build one?</a:t>
            </a:r>
          </a:p>
          <a:p>
            <a:endParaRPr lang="en-US" dirty="0"/>
          </a:p>
          <a:p>
            <a:r>
              <a:rPr lang="en-US" dirty="0"/>
              <a:t>The simplest way to get started is to take your existing web and mobile application and add vision, speech, or language capabilities to them using AI models we have build.</a:t>
            </a:r>
          </a:p>
          <a:p>
            <a:endParaRPr lang="en-US" dirty="0"/>
          </a:p>
          <a:p>
            <a:r>
              <a:rPr lang="en-US" dirty="0"/>
              <a:t>##There are a number of customers adding AI capabilities to their apps and driving significant business impact today.</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7501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https://www.youtube.com/watch?v=DfGccsNffdQ</a:t>
            </a:r>
          </a:p>
        </p:txBody>
      </p:sp>
      <p:sp>
        <p:nvSpPr>
          <p:cNvPr id="4" name="Slide Number Placeholder 3"/>
          <p:cNvSpPr>
            <a:spLocks noGrp="1"/>
          </p:cNvSpPr>
          <p:nvPr>
            <p:ph type="sldNum" sz="quarter" idx="5"/>
          </p:nvPr>
        </p:nvSpPr>
        <p:spPr/>
        <p:txBody>
          <a:bodyPr/>
          <a:lstStyle/>
          <a:p>
            <a:fld id="{C281ED3B-2C22-4C87-A5B7-47B82DB4EEA7}" type="slidenum">
              <a:rPr lang="en-US" smtClean="0"/>
              <a:t>7</a:t>
            </a:fld>
            <a:endParaRPr lang="en-US"/>
          </a:p>
        </p:txBody>
      </p:sp>
    </p:spTree>
    <p:extLst>
      <p:ext uri="{BB962C8B-B14F-4D97-AF65-F5344CB8AC3E}">
        <p14:creationId xmlns:p14="http://schemas.microsoft.com/office/powerpoint/2010/main" val="1180245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does not live in isolation, you need core data and app services to make this happen. Use services with Azure to store data, utilize AI, and to deploy applications.</a:t>
            </a:r>
          </a:p>
          <a:p>
            <a:endParaRPr lang="en-US" dirty="0"/>
          </a:p>
          <a:p>
            <a:r>
              <a:rPr lang="en-US" dirty="0"/>
              <a:t>All apps need databases. With Azure, you have two industry leading databases for both SQL and NoSQL to handle any variety of data. (Azure SQL DB and Azure Cosmos DB)</a:t>
            </a:r>
          </a:p>
          <a:p>
            <a:endParaRPr lang="en-US" dirty="0"/>
          </a:p>
          <a:p>
            <a:r>
              <a:rPr lang="en-US" dirty="0"/>
              <a:t>Azure Bot Service provides you an integrated environment that helps you build, connect, deploy and manage an intelligent agent to interact naturally with their users.</a:t>
            </a:r>
          </a:p>
          <a:p>
            <a:r>
              <a:rPr lang="en-US" dirty="0"/>
              <a:t>Give your bot the ability to see, hear, and interpret your users by seamlessly integrating Cognitive Services</a:t>
            </a:r>
          </a:p>
          <a:p>
            <a:endParaRPr lang="en-US" dirty="0"/>
          </a:p>
          <a:p>
            <a:r>
              <a:rPr lang="en-US" dirty="0"/>
              <a:t>In this particular scenario, the bot is surfaced as a web service, so Web Apps was used to deploy the application.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82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Analytics: https://docs.microsoft.com/en-us/azure/cognitive-services/text-analytics/how-tos/text-analytics-how-to-call-api</a:t>
            </a:r>
          </a:p>
          <a:p>
            <a:r>
              <a:rPr lang="en-US" dirty="0"/>
              <a:t>Translator Text: https://docs.microsoft.com/en-us/azure/cognitive-services/translator/reference/v3-0-translate?tabs=curl</a:t>
            </a:r>
          </a:p>
          <a:p>
            <a:r>
              <a:rPr lang="en-US"/>
              <a:t>Cognitive Search: https://www.ailab.microsoft.com/experiments </a:t>
            </a:r>
            <a:endParaRPr lang="en-US" dirty="0"/>
          </a:p>
        </p:txBody>
      </p:sp>
      <p:sp>
        <p:nvSpPr>
          <p:cNvPr id="4" name="Slide Number Placeholder 3"/>
          <p:cNvSpPr>
            <a:spLocks noGrp="1"/>
          </p:cNvSpPr>
          <p:nvPr>
            <p:ph type="sldNum" sz="quarter" idx="5"/>
          </p:nvPr>
        </p:nvSpPr>
        <p:spPr/>
        <p:txBody>
          <a:bodyPr/>
          <a:lstStyle/>
          <a:p>
            <a:fld id="{C281ED3B-2C22-4C87-A5B7-47B82DB4EEA7}" type="slidenum">
              <a:rPr lang="en-US" smtClean="0"/>
              <a:t>9</a:t>
            </a:fld>
            <a:endParaRPr lang="en-US"/>
          </a:p>
        </p:txBody>
      </p:sp>
    </p:spTree>
    <p:extLst>
      <p:ext uri="{BB962C8B-B14F-4D97-AF65-F5344CB8AC3E}">
        <p14:creationId xmlns:p14="http://schemas.microsoft.com/office/powerpoint/2010/main" val="3257610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1"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9"/>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4"/>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320788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sz="3921">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8984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lIns="182880"/>
          <a:lstStyle>
            <a:lvl1pPr marL="0" indent="0">
              <a:buNone/>
              <a:defRPr lang="en-US" sz="3921"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1961"/>
            </a:lvl2pPr>
            <a:lvl3pPr marL="224097" indent="0">
              <a:buNone/>
              <a:defRPr/>
            </a:lvl3pPr>
            <a:lvl4pPr marL="448193" indent="0">
              <a:buNone/>
              <a:defRPr/>
            </a:lvl4pPr>
            <a:lvl5pPr marL="672290"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5099744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17717487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0" y="289512"/>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24090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8426962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511251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73767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1410"/>
            <a:ext cx="11676698" cy="1814065"/>
          </a:xfrm>
        </p:spPr>
        <p:txBody>
          <a:bodyPr/>
          <a:lstStyle>
            <a:lvl1pPr algn="l">
              <a:defRPr sz="5400">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512728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5"/>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764959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530606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046"/>
            <a:ext cx="12192005" cy="6888048"/>
          </a:xfrm>
          <a:prstGeom prst="rect">
            <a:avLst/>
          </a:prstGeom>
        </p:spPr>
      </p:pic>
      <p:grpSp>
        <p:nvGrpSpPr>
          <p:cNvPr id="7" name="Group 6"/>
          <p:cNvGrpSpPr/>
          <p:nvPr userDrawn="1"/>
        </p:nvGrpSpPr>
        <p:grpSpPr>
          <a:xfrm>
            <a:off x="-5" y="0"/>
            <a:ext cx="12192005" cy="6858000"/>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58932" y="385643"/>
            <a:ext cx="1597373" cy="342985"/>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58762" y="3847152"/>
            <a:ext cx="11674476"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5629018"/>
            <a:ext cx="11674476" cy="625555"/>
          </a:xfrm>
        </p:spPr>
        <p:txBody>
          <a:bodyPr lIns="182880" tIns="109728" bIns="109728">
            <a:noAutofit/>
          </a:bodyPr>
          <a:lstStyle>
            <a:lvl1pPr marL="0" indent="0">
              <a:spcBef>
                <a:spcPts val="0"/>
              </a:spcBef>
              <a:buNone/>
              <a:defRPr sz="2745"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85242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1770840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69240" y="3895726"/>
            <a:ext cx="11655840" cy="1828800"/>
          </a:xfrm>
        </p:spPr>
        <p:txBody>
          <a:bodyPr vert="horz" wrap="square" lIns="146304" tIns="91440" rIns="146304" bIns="91440" rtlCol="0" anchor="t">
            <a:noAutofit/>
          </a:bodyPr>
          <a:lstStyle>
            <a:lvl1pPr>
              <a:defRPr lang="en-US" sz="5400">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068480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8956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6272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1360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prstClr val="white"/>
                    </a:gs>
                    <a:gs pos="100000">
                      <a:prstClr val="white"/>
                    </a:gs>
                  </a:gsLst>
                  <a:lin ang="5400000" scaled="0"/>
                </a:gradFill>
                <a:effectLst/>
                <a:uLnTx/>
                <a:uFillTx/>
                <a:latin typeface="Segoe UI"/>
                <a:ea typeface="+mn-ea"/>
                <a:cs typeface="Segoe UI" pitchFamily="34" charset="0"/>
              </a:rPr>
              <a:t>© Copyright 2018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7385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704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94860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200" y="0"/>
            <a:ext cx="12199200" cy="6858000"/>
          </a:xfrm>
          <a:prstGeom prst="rect">
            <a:avLst/>
          </a:prstGeom>
        </p:spPr>
      </p:pic>
      <p:sp>
        <p:nvSpPr>
          <p:cNvPr id="4" name="Rectangle 3"/>
          <p:cNvSpPr/>
          <p:nvPr userDrawn="1"/>
        </p:nvSpPr>
        <p:spPr bwMode="auto">
          <a:xfrm>
            <a:off x="-12269" y="0"/>
            <a:ext cx="12204269"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3804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612" spc="-96"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075"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35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1" y="1669"/>
            <a:ext cx="6856633" cy="6855234"/>
          </a:xfrm>
          <a:prstGeom prst="rect">
            <a:avLst/>
          </a:prstGeom>
        </p:spPr>
      </p:pic>
    </p:spTree>
    <p:extLst>
      <p:ext uri="{BB962C8B-B14F-4D97-AF65-F5344CB8AC3E}">
        <p14:creationId xmlns:p14="http://schemas.microsoft.com/office/powerpoint/2010/main" val="156989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9885" y="1"/>
            <a:ext cx="12201885" cy="6857998"/>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077784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426946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02971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784409"/>
            <a:ext cx="4161981" cy="1289183"/>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61380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6837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3031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387340973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6A44-9354-43DE-996E-9453FD4D8B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21DE76-658F-4586-A81A-D5C143F837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89D2FB-6DD1-44C9-B3E4-490DCCAC59EB}"/>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ED8049E5-EEEA-4F22-A8CC-DE9376C82E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62581-4EA6-4C40-BED1-4981F30688C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3805958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100E-CB0F-4A99-BEFD-55E40D0A4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F2473-09F9-44AD-B1FD-D6DB5353CE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79436-674D-4951-BDB2-D8EB383A23E7}"/>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9B62159E-60DE-4169-B2F6-23B8008F0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9155D3-1C89-4B7F-BFB8-F5B6DBF001CB}"/>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4245495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8AAF-EC19-49F3-9217-3F4753382B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2E75F7-42FE-408A-A08A-D76E3A06F9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05C19F-E0DC-4E71-AC5A-B6644D6749B7}"/>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0D8305E8-123D-4193-A171-B7545B144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49949-4DB7-4E0B-8B5D-5839ABDEF10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9636560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6B30-215D-4BB4-B267-44F621BB3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EC1E19-A27F-45E4-825E-3A9B054F12D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46AF6-B190-47E8-85C3-2CEDB8FCDA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BF2615-4041-4AE2-B90F-57AE653D3C83}"/>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6" name="Footer Placeholder 5">
            <a:extLst>
              <a:ext uri="{FF2B5EF4-FFF2-40B4-BE49-F238E27FC236}">
                <a16:creationId xmlns:a16="http://schemas.microsoft.com/office/drawing/2014/main" id="{DFAE23E8-7B91-44E4-A4B1-7F3FFB86D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0EBC97-CC40-4124-85B0-E669DFD81919}"/>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663024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9882" y="1"/>
            <a:ext cx="12201884" cy="6857999"/>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58764" y="6149978"/>
            <a:ext cx="2569766" cy="561290"/>
          </a:xfrm>
          <a:prstGeom prst="rect">
            <a:avLst/>
          </a:prstGeom>
          <a:noFill/>
        </p:spPr>
        <p:txBody>
          <a:bodyPr wrap="none" lIns="179285" tIns="143428" rIns="89642"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2588306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9AFE7-081E-40E4-8CD1-FFFA9A5C36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A7035B-52D2-4413-8B35-FD52818586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158780-394F-40AF-81E7-62E8454F0E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9E0F57-1270-411D-9795-6A868E3810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A26C3C-36BF-46E9-AE68-BCB56CA0D00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AF543D-AA2C-4B40-81FC-F4B07E08FB08}"/>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8" name="Footer Placeholder 7">
            <a:extLst>
              <a:ext uri="{FF2B5EF4-FFF2-40B4-BE49-F238E27FC236}">
                <a16:creationId xmlns:a16="http://schemas.microsoft.com/office/drawing/2014/main" id="{8202791A-094C-4E5B-9672-45516F9ABD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BCC979-8BD9-4F3C-A12A-61DF2DA17532}"/>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8615691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323C-D44A-4E6B-A560-D3F69AD3BC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311ADF-8CBE-4146-BD24-5B97B24961D3}"/>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4" name="Footer Placeholder 3">
            <a:extLst>
              <a:ext uri="{FF2B5EF4-FFF2-40B4-BE49-F238E27FC236}">
                <a16:creationId xmlns:a16="http://schemas.microsoft.com/office/drawing/2014/main" id="{CE712860-642F-4599-B7D6-B3DFE16BD0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7D00A3-F6FA-4499-9248-EBF93284208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4809683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87D060-1B9F-4BC1-B3F8-CA0676A52A3A}"/>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3" name="Footer Placeholder 2">
            <a:extLst>
              <a:ext uri="{FF2B5EF4-FFF2-40B4-BE49-F238E27FC236}">
                <a16:creationId xmlns:a16="http://schemas.microsoft.com/office/drawing/2014/main" id="{6EC98968-4A41-4211-A75B-31A107D0DC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A95D70-9CED-4C87-AFC5-87FBEE2DBC57}"/>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1415390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435B6-C0FB-443D-967D-73D3E0B1C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B1A86E-20B1-42A6-B73C-B7340AEF9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74C8AD-915D-4EC6-8852-838F35F75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8C6A8-4020-46EB-9FC2-53F404050D24}"/>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6" name="Footer Placeholder 5">
            <a:extLst>
              <a:ext uri="{FF2B5EF4-FFF2-40B4-BE49-F238E27FC236}">
                <a16:creationId xmlns:a16="http://schemas.microsoft.com/office/drawing/2014/main" id="{644671C4-6111-4306-92AA-9F23533A7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F1BB0-7656-48C8-8DEB-CE18D1070201}"/>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2494036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37B1-A053-4E76-9D14-4EAD5D4F62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D27BF0-FF00-4A3B-8C31-94B477B1E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9B9987-427F-4BF5-A1E2-CD90CAE3E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EFF5DD-562F-4587-8074-66B2D7DE4DBB}"/>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6" name="Footer Placeholder 5">
            <a:extLst>
              <a:ext uri="{FF2B5EF4-FFF2-40B4-BE49-F238E27FC236}">
                <a16:creationId xmlns:a16="http://schemas.microsoft.com/office/drawing/2014/main" id="{FC9ED05A-3D02-452E-8968-4CCD17088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10672E-1014-4C89-9E59-D1CB649F50D0}"/>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37098006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0789-E499-460F-8E4C-44F81EB573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45B44D-C3DD-4C1E-B360-23B7D78348C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27EAEA-1DFB-4CF8-BFAB-94FFAF106D82}"/>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2E62BDC3-4B38-422D-8949-C4C62633A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99EE3-ECB2-4498-A4D2-52D4483B7194}"/>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581068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9CEECC-7857-48CF-A29A-601A182F4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0792-5D7A-4BB1-8A45-8D263B7B1E0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C9E56-2F68-47EC-BA1D-660F952741D0}"/>
              </a:ext>
            </a:extLst>
          </p:cNvPr>
          <p:cNvSpPr>
            <a:spLocks noGrp="1"/>
          </p:cNvSpPr>
          <p:nvPr>
            <p:ph type="dt" sz="half" idx="10"/>
          </p:nvPr>
        </p:nvSpPr>
        <p:spPr/>
        <p:txBody>
          <a:body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633E3EE5-A4F3-4992-B5BA-7EA73488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BB922-6152-46F9-8923-6E2F1B7D55EA}"/>
              </a:ext>
            </a:extLst>
          </p:cNvPr>
          <p:cNvSpPr>
            <a:spLocks noGrp="1"/>
          </p:cNvSpPr>
          <p:nvPr>
            <p:ph type="sldNum" sz="quarter" idx="12"/>
          </p:nvPr>
        </p:nvSpPr>
        <p:spPr/>
        <p:txBody>
          <a:bodyPr/>
          <a:lstStyle/>
          <a:p>
            <a:fld id="{FA7CEBDB-E440-4D2C-93AA-F88DA92F7A64}" type="slidenum">
              <a:rPr lang="en-US" smtClean="0"/>
              <a:t>‹#›</a:t>
            </a:fld>
            <a:endParaRPr lang="en-US"/>
          </a:p>
        </p:txBody>
      </p:sp>
    </p:spTree>
    <p:extLst>
      <p:ext uri="{BB962C8B-B14F-4D97-AF65-F5344CB8AC3E}">
        <p14:creationId xmlns:p14="http://schemas.microsoft.com/office/powerpoint/2010/main" val="27751723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39"/>
            <a:ext cx="12192000" cy="6857323"/>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160845" y="4476335"/>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1954653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3" y="-1"/>
            <a:ext cx="12201889" cy="6858001"/>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620311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9890" y="-12808"/>
            <a:ext cx="12227124" cy="687080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06469" rtl="0" eaLnBrk="1" fontAlgn="base" latinLnBrk="0" hangingPunct="1">
                <a:lnSpc>
                  <a:spcPct val="90000"/>
                </a:lnSpc>
                <a:spcBef>
                  <a:spcPct val="0"/>
                </a:spcBef>
                <a:spcAft>
                  <a:spcPct val="0"/>
                </a:spcAft>
                <a:buClrTx/>
                <a:buSzTx/>
                <a:buFontTx/>
                <a:buNone/>
                <a:tabLst/>
                <a:defRPr/>
              </a:pPr>
              <a:endParaRPr kumimoji="0" lang="en-US" sz="207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1570" y="3847152"/>
            <a:ext cx="11668863" cy="1772525"/>
          </a:xfrm>
          <a:noFill/>
        </p:spPr>
        <p:txBody>
          <a:bodyPr vert="horz" wrap="square" lIns="146304" tIns="91440" rIns="146304" bIns="0" rtlCol="0" anchor="b" anchorCtr="0">
            <a:noAutofit/>
          </a:bodyPr>
          <a:lstStyle>
            <a:lvl1pPr>
              <a:defRPr lang="en-US" sz="647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1750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5336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0100"/>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189383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1570" y="2072836"/>
            <a:ext cx="11668863" cy="1828800"/>
          </a:xfrm>
          <a:noFill/>
        </p:spPr>
        <p:txBody>
          <a:bodyPr vert="horz" wrap="square" lIns="146304" tIns="91440" rIns="146304" bIns="0" rtlCol="0" anchor="ctr" anchorCtr="0">
            <a:noAutofit/>
          </a:bodyPr>
          <a:lstStyle>
            <a:lvl1pPr>
              <a:defRPr lang="en-US" sz="6000" spc="-98">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2168053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2.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1" y="34590"/>
            <a:ext cx="309875"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5862750"/>
      </p:ext>
    </p:extLst>
  </p:cSld>
  <p:clrMap bg1="lt1" tx1="dk1" bg2="lt2" tx2="dk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3" r:id="rId14"/>
    <p:sldLayoutId id="2147484414" r:id="rId15"/>
    <p:sldLayoutId id="2147484415" r:id="rId16"/>
    <p:sldLayoutId id="2147484416" r:id="rId17"/>
    <p:sldLayoutId id="2147484417" r:id="rId18"/>
    <p:sldLayoutId id="2147484418" r:id="rId19"/>
    <p:sldLayoutId id="2147484419" r:id="rId20"/>
    <p:sldLayoutId id="2147484420" r:id="rId21"/>
    <p:sldLayoutId id="2147484421" r:id="rId22"/>
    <p:sldLayoutId id="2147484422" r:id="rId23"/>
    <p:sldLayoutId id="2147484423" r:id="rId24"/>
    <p:sldLayoutId id="2147484424" r:id="rId25"/>
    <p:sldLayoutId id="2147484425" r:id="rId26"/>
    <p:sldLayoutId id="2147484429" r:id="rId27"/>
    <p:sldLayoutId id="2147484430" r:id="rId28"/>
    <p:sldLayoutId id="2147484457" r:id="rId29"/>
    <p:sldLayoutId id="2147484458" r:id="rId30"/>
    <p:sldLayoutId id="2147484459" r:id="rId31"/>
    <p:sldLayoutId id="2147484463" r:id="rId32"/>
    <p:sldLayoutId id="2147484465" r:id="rId33"/>
    <p:sldLayoutId id="2147484466" r:id="rId34"/>
    <p:sldLayoutId id="2147484470" r:id="rId35"/>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843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E12530-DCB4-4949-977D-7D15CC2A53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8183E0-2EC9-4740-85CF-183016321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A4395-236E-4C4B-8F94-2E247D6F51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0A657B-BD18-4137-BA17-7D4AD69CEE23}" type="datetimeFigureOut">
              <a:rPr lang="en-US" smtClean="0"/>
              <a:t>1/24/2019</a:t>
            </a:fld>
            <a:endParaRPr lang="en-US"/>
          </a:p>
        </p:txBody>
      </p:sp>
      <p:sp>
        <p:nvSpPr>
          <p:cNvPr id="5" name="Footer Placeholder 4">
            <a:extLst>
              <a:ext uri="{FF2B5EF4-FFF2-40B4-BE49-F238E27FC236}">
                <a16:creationId xmlns:a16="http://schemas.microsoft.com/office/drawing/2014/main" id="{59281676-0DCF-4317-9D18-65D33FB45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08573E-340B-4BB0-B6E0-4882DE7AB3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CEBDB-E440-4D2C-93AA-F88DA92F7A64}" type="slidenum">
              <a:rPr lang="en-US" smtClean="0"/>
              <a:t>‹#›</a:t>
            </a:fld>
            <a:endParaRPr lang="en-US"/>
          </a:p>
        </p:txBody>
      </p:sp>
    </p:spTree>
    <p:extLst>
      <p:ext uri="{BB962C8B-B14F-4D97-AF65-F5344CB8AC3E}">
        <p14:creationId xmlns:p14="http://schemas.microsoft.com/office/powerpoint/2010/main" val="629135898"/>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 id="21474844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4.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5.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9.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0.xml"/><Relationship Id="rId1" Type="http://schemas.openxmlformats.org/officeDocument/2006/relationships/tags" Target="../tags/tag3.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4.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1.xml"/><Relationship Id="rId1" Type="http://schemas.openxmlformats.org/officeDocument/2006/relationships/tags" Target="../tags/tag5.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0.xml"/><Relationship Id="rId1" Type="http://schemas.openxmlformats.org/officeDocument/2006/relationships/tags" Target="../tags/tag6.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39266" y="4426367"/>
            <a:ext cx="2355203" cy="30172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1961" b="0" i="0" u="none" strike="noStrike" kern="1200" cap="none" spc="0" normalizeH="0" baseline="0" noProof="0" err="1">
                <a:ln>
                  <a:noFill/>
                </a:ln>
                <a:solidFill>
                  <a:prstClr val="white"/>
                </a:solidFill>
                <a:effectLst/>
                <a:uLnTx/>
                <a:uFillTx/>
                <a:latin typeface="Calibri" panose="020F0502020204030204"/>
                <a:ea typeface="+mn-ea"/>
                <a:cs typeface="+mn-cs"/>
              </a:rPr>
              <a:t>Azuredevdays</a:t>
            </a:r>
            <a:endParaRPr kumimoji="0" lang="en-US" sz="196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8284C04-6B5A-47FB-AED6-9A436DE88C4B}"/>
              </a:ext>
            </a:extLst>
          </p:cNvPr>
          <p:cNvSpPr txBox="1"/>
          <p:nvPr/>
        </p:nvSpPr>
        <p:spPr>
          <a:xfrm>
            <a:off x="7344087" y="137920"/>
            <a:ext cx="3842576" cy="615516"/>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rPr>
              <a:t>Content: aka.ms/</a:t>
            </a:r>
            <a:r>
              <a:rPr lang="en-US" sz="2353" dirty="0" err="1">
                <a:solidFill>
                  <a:prstClr val="white"/>
                </a:solidFill>
                <a:latin typeface="Calibri" panose="020F0502020204030204"/>
              </a:rPr>
              <a:t>phl</a:t>
            </a:r>
            <a:r>
              <a:rPr kumimoji="0" lang="en-US" sz="2353" b="0" i="0" u="none" strike="noStrike" kern="1200" cap="none" spc="0" normalizeH="0" baseline="0" noProof="0" dirty="0" err="1">
                <a:ln>
                  <a:noFill/>
                </a:ln>
                <a:solidFill>
                  <a:prstClr val="white"/>
                </a:solidFill>
                <a:effectLst/>
                <a:uLnTx/>
                <a:uFillTx/>
                <a:latin typeface="Calibri" panose="020F0502020204030204"/>
                <a:ea typeface="+mn-ea"/>
                <a:cs typeface="+mn-cs"/>
              </a:rPr>
              <a:t>devdays</a:t>
            </a:r>
            <a:endParaRPr kumimoji="0" lang="en-US" sz="2353"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0C461-AD73-4742-B526-CD846DA26969}"/>
              </a:ext>
            </a:extLst>
          </p:cNvPr>
          <p:cNvSpPr>
            <a:spLocks noGrp="1"/>
          </p:cNvSpPr>
          <p:nvPr>
            <p:ph type="title"/>
          </p:nvPr>
        </p:nvSpPr>
        <p:spPr>
          <a:xfrm>
            <a:off x="269240" y="2743201"/>
            <a:ext cx="3743960" cy="2981325"/>
          </a:xfrm>
        </p:spPr>
        <p:txBody>
          <a:bodyPr/>
          <a:lstStyle/>
          <a:p>
            <a:r>
              <a:rPr lang="en-US" dirty="0"/>
              <a:t>Developer </a:t>
            </a:r>
            <a:br>
              <a:rPr lang="en-US" dirty="0"/>
            </a:br>
            <a:r>
              <a:rPr lang="en-US" dirty="0"/>
              <a:t>resources</a:t>
            </a:r>
          </a:p>
        </p:txBody>
      </p:sp>
      <p:sp>
        <p:nvSpPr>
          <p:cNvPr id="35" name="Rectangle 34">
            <a:extLst>
              <a:ext uri="{FF2B5EF4-FFF2-40B4-BE49-F238E27FC236}">
                <a16:creationId xmlns:a16="http://schemas.microsoft.com/office/drawing/2014/main" id="{30330D68-BC54-4596-B072-5EF8EF56ABA9}"/>
              </a:ext>
            </a:extLst>
          </p:cNvPr>
          <p:cNvSpPr/>
          <p:nvPr/>
        </p:nvSpPr>
        <p:spPr bwMode="auto">
          <a:xfrm>
            <a:off x="5334351" y="488"/>
            <a:ext cx="6857650" cy="6855127"/>
          </a:xfrm>
          <a:prstGeom prst="rect">
            <a:avLst/>
          </a:prstGeom>
          <a:solidFill>
            <a:sysClr val="window" lastClr="FFFFFF">
              <a:lumMod val="95000"/>
            </a:sys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Content Placeholder 6">
            <a:extLst>
              <a:ext uri="{FF2B5EF4-FFF2-40B4-BE49-F238E27FC236}">
                <a16:creationId xmlns:a16="http://schemas.microsoft.com/office/drawing/2014/main" id="{DA79D59A-A582-4A1F-B754-8C6238EA5941}"/>
              </a:ext>
            </a:extLst>
          </p:cNvPr>
          <p:cNvSpPr txBox="1">
            <a:spLocks/>
          </p:cNvSpPr>
          <p:nvPr/>
        </p:nvSpPr>
        <p:spPr>
          <a:xfrm>
            <a:off x="5583980" y="344431"/>
            <a:ext cx="6608020" cy="789731"/>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0"/>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Pricing</a:t>
            </a:r>
          </a:p>
          <a:p>
            <a:pPr marL="0"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https://azure.microsoft.com/en-us/pricing/details/cognitive-services/</a:t>
            </a:r>
            <a:endParaRPr lang="en-US" sz="2157">
              <a:gradFill>
                <a:gsLst>
                  <a:gs pos="10909">
                    <a:srgbClr val="3F3F3F"/>
                  </a:gs>
                  <a:gs pos="43000">
                    <a:srgbClr val="3F3F3F"/>
                  </a:gs>
                </a:gsLst>
                <a:lin ang="5400000" scaled="0"/>
              </a:gradFill>
              <a:cs typeface="Segoe UI" panose="020B0502040204020203" pitchFamily="34" charset="0"/>
            </a:endParaRPr>
          </a:p>
        </p:txBody>
      </p:sp>
      <p:sp>
        <p:nvSpPr>
          <p:cNvPr id="37" name="Content Placeholder 6">
            <a:extLst>
              <a:ext uri="{FF2B5EF4-FFF2-40B4-BE49-F238E27FC236}">
                <a16:creationId xmlns:a16="http://schemas.microsoft.com/office/drawing/2014/main" id="{8E9B5726-2527-437A-AE38-7DD58CF3C0E2}"/>
              </a:ext>
            </a:extLst>
          </p:cNvPr>
          <p:cNvSpPr txBox="1">
            <a:spLocks/>
          </p:cNvSpPr>
          <p:nvPr/>
        </p:nvSpPr>
        <p:spPr>
          <a:xfrm>
            <a:off x="5583980" y="1475703"/>
            <a:ext cx="6608020" cy="789015"/>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Documentation</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https://docs.microsoft.com/en-us/azure/#pivot=products&amp;panel=cognitive</a:t>
            </a:r>
          </a:p>
        </p:txBody>
      </p:sp>
      <p:sp>
        <p:nvSpPr>
          <p:cNvPr id="38" name="Content Placeholder 6">
            <a:extLst>
              <a:ext uri="{FF2B5EF4-FFF2-40B4-BE49-F238E27FC236}">
                <a16:creationId xmlns:a16="http://schemas.microsoft.com/office/drawing/2014/main" id="{719CF955-62E4-4604-B2E8-58A0223A96D7}"/>
              </a:ext>
            </a:extLst>
          </p:cNvPr>
          <p:cNvSpPr txBox="1">
            <a:spLocks/>
          </p:cNvSpPr>
          <p:nvPr/>
        </p:nvSpPr>
        <p:spPr>
          <a:xfrm>
            <a:off x="5583980" y="2655730"/>
            <a:ext cx="6608020" cy="1169189"/>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Client</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SDKs</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https://azure.microsoft.com/en-us/resources/samples/?sort=0&amp;term=cognitive+services https://github.com/southwood/project-oxford-python </a:t>
            </a:r>
          </a:p>
        </p:txBody>
      </p:sp>
      <p:sp>
        <p:nvSpPr>
          <p:cNvPr id="39" name="Content Placeholder 6">
            <a:extLst>
              <a:ext uri="{FF2B5EF4-FFF2-40B4-BE49-F238E27FC236}">
                <a16:creationId xmlns:a16="http://schemas.microsoft.com/office/drawing/2014/main" id="{C4CC7AFD-965D-49AE-A4C7-C9482B37B18C}"/>
              </a:ext>
            </a:extLst>
          </p:cNvPr>
          <p:cNvSpPr txBox="1">
            <a:spLocks/>
          </p:cNvSpPr>
          <p:nvPr/>
        </p:nvSpPr>
        <p:spPr>
          <a:xfrm>
            <a:off x="5583980" y="3990417"/>
            <a:ext cx="6608020" cy="1208307"/>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dirty="0">
                <a:gradFill>
                  <a:gsLst>
                    <a:gs pos="7273">
                      <a:srgbClr val="002050"/>
                    </a:gs>
                    <a:gs pos="22000">
                      <a:srgbClr val="002050"/>
                    </a:gs>
                  </a:gsLst>
                  <a:lin ang="5400000" scaled="0"/>
                </a:gradFill>
                <a:cs typeface="Segoe UI" panose="020B0502040204020203" pitchFamily="34" charset="0"/>
              </a:rPr>
              <a:t>Example</a:t>
            </a:r>
            <a:r>
              <a:rPr lang="en-US" sz="1961" b="1" dirty="0">
                <a:gradFill>
                  <a:gsLst>
                    <a:gs pos="10909">
                      <a:srgbClr val="3F3F3F"/>
                    </a:gs>
                    <a:gs pos="43000">
                      <a:srgbClr val="3F3F3F"/>
                    </a:gs>
                  </a:gsLst>
                  <a:lin ang="5400000" scaled="0"/>
                </a:gradFill>
                <a:cs typeface="Segoe UI" panose="020B0502040204020203" pitchFamily="34" charset="0"/>
              </a:rPr>
              <a:t> </a:t>
            </a:r>
            <a:r>
              <a:rPr lang="en-US" sz="1961" b="1" dirty="0">
                <a:gradFill>
                  <a:gsLst>
                    <a:gs pos="7273">
                      <a:srgbClr val="002050"/>
                    </a:gs>
                    <a:gs pos="22000">
                      <a:srgbClr val="002050"/>
                    </a:gs>
                  </a:gsLst>
                  <a:lin ang="5400000" scaled="0"/>
                </a:gradFill>
                <a:cs typeface="Segoe UI" panose="020B0502040204020203" pitchFamily="34" charset="0"/>
              </a:rPr>
              <a:t>Code</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https://github.com/jsturtevant/happy-image-tester-django </a:t>
            </a:r>
          </a:p>
          <a:p>
            <a:pPr marL="0" lvl="1" indent="-8830">
              <a:spcBef>
                <a:spcPts val="294"/>
              </a:spcBef>
              <a:buSzPct val="120000"/>
              <a:buFont typeface="Arial" panose="020B0604020202020204" pitchFamily="34" charset="0"/>
              <a:buNone/>
            </a:pPr>
            <a:r>
              <a:rPr lang="en-US" sz="1372" dirty="0">
                <a:gradFill>
                  <a:gsLst>
                    <a:gs pos="10909">
                      <a:srgbClr val="3F3F3F"/>
                    </a:gs>
                    <a:gs pos="43000">
                      <a:srgbClr val="3F3F3F"/>
                    </a:gs>
                  </a:gsLst>
                  <a:lin ang="5400000" scaled="0"/>
                </a:gradFill>
                <a:cs typeface="Segoe UI" panose="020B0502040204020203" pitchFamily="34" charset="0"/>
              </a:rPr>
              <a:t>https://github.com/Microsoft/Cognitive-Face-Android https://github.com/Microsoft/Cognitive-Samples-IntelligentKiosk</a:t>
            </a:r>
          </a:p>
        </p:txBody>
      </p:sp>
      <p:sp>
        <p:nvSpPr>
          <p:cNvPr id="40" name="Content Placeholder 6">
            <a:extLst>
              <a:ext uri="{FF2B5EF4-FFF2-40B4-BE49-F238E27FC236}">
                <a16:creationId xmlns:a16="http://schemas.microsoft.com/office/drawing/2014/main" id="{643398A0-B78D-49F7-A324-109FCE55B877}"/>
              </a:ext>
            </a:extLst>
          </p:cNvPr>
          <p:cNvSpPr txBox="1">
            <a:spLocks/>
          </p:cNvSpPr>
          <p:nvPr/>
        </p:nvSpPr>
        <p:spPr>
          <a:xfrm>
            <a:off x="5583980" y="5380884"/>
            <a:ext cx="6608020" cy="1016818"/>
          </a:xfrm>
          <a:prstGeom prst="rect">
            <a:avLst/>
          </a:prstGeom>
        </p:spPr>
        <p:txBody>
          <a:bodyPr vert="horz" wrap="square" lIns="179285" tIns="143428" rIns="179285" bIns="143428"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8830">
              <a:spcBef>
                <a:spcPts val="1176"/>
              </a:spcBef>
              <a:buSzPct val="120000"/>
              <a:buFont typeface="Arial" panose="020B0604020202020204" pitchFamily="34" charset="0"/>
              <a:buNone/>
            </a:pPr>
            <a:r>
              <a:rPr lang="en-US" sz="1961" b="1">
                <a:gradFill>
                  <a:gsLst>
                    <a:gs pos="7273">
                      <a:srgbClr val="002050"/>
                    </a:gs>
                    <a:gs pos="22000">
                      <a:srgbClr val="002050"/>
                    </a:gs>
                  </a:gsLst>
                  <a:lin ang="5400000" scaled="0"/>
                </a:gradFill>
                <a:cs typeface="Segoe UI" panose="020B0502040204020203" pitchFamily="34" charset="0"/>
              </a:rPr>
              <a:t>Join</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Our</a:t>
            </a:r>
            <a:r>
              <a:rPr lang="en-US" sz="1961" b="1">
                <a:gradFill>
                  <a:gsLst>
                    <a:gs pos="10909">
                      <a:srgbClr val="3F3F3F"/>
                    </a:gs>
                    <a:gs pos="43000">
                      <a:srgbClr val="3F3F3F"/>
                    </a:gs>
                  </a:gsLst>
                  <a:lin ang="5400000" scaled="0"/>
                </a:gradFill>
                <a:cs typeface="Segoe UI" panose="020B0502040204020203" pitchFamily="34" charset="0"/>
              </a:rPr>
              <a:t> </a:t>
            </a:r>
            <a:r>
              <a:rPr lang="en-US" sz="1961" b="1">
                <a:gradFill>
                  <a:gsLst>
                    <a:gs pos="7273">
                      <a:srgbClr val="002050"/>
                    </a:gs>
                    <a:gs pos="22000">
                      <a:srgbClr val="002050"/>
                    </a:gs>
                  </a:gsLst>
                  <a:lin ang="5400000" scaled="0"/>
                </a:gradFill>
                <a:cs typeface="Segoe UI" panose="020B0502040204020203" pitchFamily="34" charset="0"/>
              </a:rPr>
              <a:t>Community</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https://stackoverflow.com/questions/tagged/microsoft-cognitive</a:t>
            </a:r>
          </a:p>
          <a:p>
            <a:pPr marL="0" lvl="1" indent="-8830">
              <a:spcBef>
                <a:spcPts val="294"/>
              </a:spcBef>
              <a:buSzPct val="120000"/>
              <a:buFont typeface="Arial" panose="020B0604020202020204" pitchFamily="34" charset="0"/>
              <a:buNone/>
            </a:pPr>
            <a:r>
              <a:rPr lang="en-US" sz="1372">
                <a:gradFill>
                  <a:gsLst>
                    <a:gs pos="10909">
                      <a:srgbClr val="3F3F3F"/>
                    </a:gs>
                    <a:gs pos="43000">
                      <a:srgbClr val="3F3F3F"/>
                    </a:gs>
                  </a:gsLst>
                  <a:lin ang="5400000" scaled="0"/>
                </a:gradFill>
                <a:cs typeface="Segoe UI" panose="020B0502040204020203" pitchFamily="34" charset="0"/>
              </a:rPr>
              <a:t>https://cognitive.uservoice.com/</a:t>
            </a:r>
          </a:p>
        </p:txBody>
      </p:sp>
      <p:cxnSp>
        <p:nvCxnSpPr>
          <p:cNvPr id="41" name="Straight Connector 40">
            <a:extLst>
              <a:ext uri="{FF2B5EF4-FFF2-40B4-BE49-F238E27FC236}">
                <a16:creationId xmlns:a16="http://schemas.microsoft.com/office/drawing/2014/main" id="{13754B26-051F-44EC-9B4A-7EE02F2B7BB5}"/>
              </a:ext>
            </a:extLst>
          </p:cNvPr>
          <p:cNvCxnSpPr>
            <a:cxnSpLocks/>
          </p:cNvCxnSpPr>
          <p:nvPr/>
        </p:nvCxnSpPr>
        <p:spPr>
          <a:xfrm>
            <a:off x="5313186" y="1289098"/>
            <a:ext cx="6881928" cy="0"/>
          </a:xfrm>
          <a:prstGeom prst="line">
            <a:avLst/>
          </a:prstGeom>
          <a:noFill/>
          <a:ln w="25400" cap="flat" cmpd="sng" algn="ctr">
            <a:solidFill>
              <a:schemeClr val="accent1"/>
            </a:solidFill>
            <a:prstDash val="solid"/>
            <a:headEnd type="none"/>
            <a:tailEnd type="none"/>
          </a:ln>
          <a:effectLst/>
        </p:spPr>
      </p:cxnSp>
      <p:cxnSp>
        <p:nvCxnSpPr>
          <p:cNvPr id="42" name="Straight Connector 41">
            <a:extLst>
              <a:ext uri="{FF2B5EF4-FFF2-40B4-BE49-F238E27FC236}">
                <a16:creationId xmlns:a16="http://schemas.microsoft.com/office/drawing/2014/main" id="{7A4DC865-47A1-48D1-9DAD-B91242B2113B}"/>
              </a:ext>
            </a:extLst>
          </p:cNvPr>
          <p:cNvCxnSpPr>
            <a:cxnSpLocks/>
          </p:cNvCxnSpPr>
          <p:nvPr/>
        </p:nvCxnSpPr>
        <p:spPr>
          <a:xfrm>
            <a:off x="5313186" y="2484331"/>
            <a:ext cx="6881928" cy="0"/>
          </a:xfrm>
          <a:prstGeom prst="line">
            <a:avLst/>
          </a:prstGeom>
          <a:noFill/>
          <a:ln w="25400" cap="flat" cmpd="sng" algn="ctr">
            <a:solidFill>
              <a:schemeClr val="accent1"/>
            </a:solidFill>
            <a:prstDash val="solid"/>
            <a:headEnd type="none"/>
            <a:tailEnd type="none"/>
          </a:ln>
          <a:effectLst/>
        </p:spPr>
      </p:cxnSp>
      <p:cxnSp>
        <p:nvCxnSpPr>
          <p:cNvPr id="43" name="Straight Connector 42">
            <a:extLst>
              <a:ext uri="{FF2B5EF4-FFF2-40B4-BE49-F238E27FC236}">
                <a16:creationId xmlns:a16="http://schemas.microsoft.com/office/drawing/2014/main" id="{CF74AAAA-60D9-4AE7-B35B-DA737A7A9E75}"/>
              </a:ext>
            </a:extLst>
          </p:cNvPr>
          <p:cNvCxnSpPr>
            <a:cxnSpLocks/>
          </p:cNvCxnSpPr>
          <p:nvPr/>
        </p:nvCxnSpPr>
        <p:spPr>
          <a:xfrm>
            <a:off x="5313186" y="3996317"/>
            <a:ext cx="6881928" cy="0"/>
          </a:xfrm>
          <a:prstGeom prst="line">
            <a:avLst/>
          </a:prstGeom>
          <a:noFill/>
          <a:ln w="25400" cap="flat" cmpd="sng" algn="ctr">
            <a:solidFill>
              <a:schemeClr val="accent1"/>
            </a:solidFill>
            <a:prstDash val="solid"/>
            <a:headEnd type="none"/>
            <a:tailEnd type="none"/>
          </a:ln>
          <a:effectLst/>
        </p:spPr>
      </p:cxnSp>
      <p:cxnSp>
        <p:nvCxnSpPr>
          <p:cNvPr id="44" name="Straight Connector 43">
            <a:extLst>
              <a:ext uri="{FF2B5EF4-FFF2-40B4-BE49-F238E27FC236}">
                <a16:creationId xmlns:a16="http://schemas.microsoft.com/office/drawing/2014/main" id="{F2E9428A-BDA0-45B3-8077-D4EF9537B48C}"/>
              </a:ext>
            </a:extLst>
          </p:cNvPr>
          <p:cNvCxnSpPr>
            <a:cxnSpLocks/>
          </p:cNvCxnSpPr>
          <p:nvPr/>
        </p:nvCxnSpPr>
        <p:spPr>
          <a:xfrm>
            <a:off x="5313186" y="5212607"/>
            <a:ext cx="6881928" cy="0"/>
          </a:xfrm>
          <a:prstGeom prst="line">
            <a:avLst/>
          </a:prstGeom>
          <a:noFill/>
          <a:ln w="25400" cap="flat" cmpd="sng" algn="ctr">
            <a:solidFill>
              <a:schemeClr val="accent1"/>
            </a:solidFill>
            <a:prstDash val="solid"/>
            <a:headEnd type="none"/>
            <a:tailEnd type="none"/>
          </a:ln>
          <a:effectLst/>
        </p:spPr>
      </p:cxnSp>
    </p:spTree>
    <p:custDataLst>
      <p:tags r:id="rId1"/>
    </p:custDataLst>
    <p:extLst>
      <p:ext uri="{BB962C8B-B14F-4D97-AF65-F5344CB8AC3E}">
        <p14:creationId xmlns:p14="http://schemas.microsoft.com/office/powerpoint/2010/main" val="7527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0"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912158-72BB-4B60-822D-AA0EA9F999D9}"/>
              </a:ext>
            </a:extLst>
          </p:cNvPr>
          <p:cNvSpPr>
            <a:spLocks noGrp="1"/>
          </p:cNvSpPr>
          <p:nvPr>
            <p:ph type="title"/>
          </p:nvPr>
        </p:nvSpPr>
        <p:spPr>
          <a:xfrm>
            <a:off x="269239" y="2084172"/>
            <a:ext cx="11653523" cy="1162178"/>
          </a:xfrm>
        </p:spPr>
        <p:txBody>
          <a:bodyPr/>
          <a:lstStyle/>
          <a:p>
            <a:r>
              <a:rPr lang="en-US"/>
              <a:t>Q&amp;A</a:t>
            </a:r>
          </a:p>
        </p:txBody>
      </p:sp>
    </p:spTree>
    <p:custDataLst>
      <p:tags r:id="rId1"/>
    </p:custDataLst>
    <p:extLst>
      <p:ext uri="{BB962C8B-B14F-4D97-AF65-F5344CB8AC3E}">
        <p14:creationId xmlns:p14="http://schemas.microsoft.com/office/powerpoint/2010/main" val="39839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07708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a:t>
            </a:r>
            <a:br>
              <a:rPr lang="en-US"/>
            </a:br>
            <a:r>
              <a:rPr lang="en-US"/>
              <a:t>Cognitive Services</a:t>
            </a:r>
          </a:p>
        </p:txBody>
      </p:sp>
      <p:sp>
        <p:nvSpPr>
          <p:cNvPr id="8" name="Text Placeholder 7"/>
          <p:cNvSpPr>
            <a:spLocks noGrp="1"/>
          </p:cNvSpPr>
          <p:nvPr>
            <p:ph type="body" sz="quarter" idx="14"/>
          </p:nvPr>
        </p:nvSpPr>
        <p:spPr>
          <a:xfrm>
            <a:off x="269302" y="5212080"/>
            <a:ext cx="4840694" cy="917070"/>
          </a:xfrm>
        </p:spPr>
        <p:txBody>
          <a:bodyPr/>
          <a:lstStyle/>
          <a:p>
            <a:r>
              <a:rPr lang="en-US" sz="2400" dirty="0"/>
              <a:t>Dave Wentzel</a:t>
            </a:r>
          </a:p>
          <a:p>
            <a:r>
              <a:rPr lang="en-US" sz="2400" dirty="0"/>
              <a:t>Data &amp; AI Technical Architect</a:t>
            </a:r>
            <a:endParaRPr lang="en-US" sz="1961" dirty="0"/>
          </a:p>
        </p:txBody>
      </p:sp>
    </p:spTree>
    <p:custDataLst>
      <p:tags r:id="rId1"/>
    </p:custDataLst>
    <p:extLst>
      <p:ext uri="{BB962C8B-B14F-4D97-AF65-F5344CB8AC3E}">
        <p14:creationId xmlns:p14="http://schemas.microsoft.com/office/powerpoint/2010/main" val="265955422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45719" y="4458585"/>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2165" y="4458585"/>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295240" y="4458585"/>
            <a:ext cx="2486454"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7942" y="2402827"/>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799903" y="2402827"/>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595065" y="2402827"/>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68765" y="3091497"/>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4467" y="3088005"/>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9085769" y="3138743"/>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9327345" y="3397725"/>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54" name="Title 2">
            <a:extLst>
              <a:ext uri="{FF2B5EF4-FFF2-40B4-BE49-F238E27FC236}">
                <a16:creationId xmlns:a16="http://schemas.microsoft.com/office/drawing/2014/main" id="{84CFE08A-E294-4160-A5D8-0A54F01CDE54}"/>
              </a:ext>
            </a:extLst>
          </p:cNvPr>
          <p:cNvSpPr txBox="1">
            <a:spLocks/>
          </p:cNvSpPr>
          <p:nvPr/>
        </p:nvSpPr>
        <p:spPr>
          <a:xfrm>
            <a:off x="3490307" y="564205"/>
            <a:ext cx="5211386"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Azure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41" y="2784140"/>
            <a:ext cx="1138644" cy="1142839"/>
          </a:xfrm>
          <a:prstGeom prst="ellipse">
            <a:avLst/>
          </a:prstGeom>
          <a:ln w="19050">
            <a:noFill/>
          </a:ln>
        </p:spPr>
      </p:pic>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470" y="2784140"/>
            <a:ext cx="1138644" cy="1142838"/>
          </a:xfrm>
          <a:prstGeom prst="ellipse">
            <a:avLst/>
          </a:prstGeom>
          <a:ln w="19050">
            <a:noFill/>
          </a:ln>
        </p:spPr>
      </p:pic>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77411" y="2784140"/>
            <a:ext cx="1138644" cy="1142838"/>
          </a:xfrm>
          <a:prstGeom prst="ellipse">
            <a:avLst/>
          </a:prstGeom>
          <a:ln w="19050">
            <a:noFill/>
          </a:ln>
        </p:spPr>
      </p:pic>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712" y="2784140"/>
            <a:ext cx="1138644" cy="1142838"/>
          </a:xfrm>
          <a:prstGeom prst="ellipse">
            <a:avLst/>
          </a:prstGeom>
          <a:ln w="19050">
            <a:noFill/>
          </a:ln>
        </p:spPr>
      </p:pic>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32183" y="2784140"/>
            <a:ext cx="1138460" cy="1142838"/>
          </a:xfrm>
          <a:prstGeom prst="ellipse">
            <a:avLst/>
          </a:prstGeom>
          <a:ln w="19050">
            <a:noFill/>
          </a:ln>
        </p:spPr>
      </p:pic>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sz="3600"/>
              <a:t>Adding intelligence</a:t>
            </a:r>
            <a:endParaRPr lang="en-US"/>
          </a:p>
        </p:txBody>
      </p:sp>
      <p:grpSp>
        <p:nvGrpSpPr>
          <p:cNvPr id="38" name="Group 37">
            <a:extLst>
              <a:ext uri="{FF2B5EF4-FFF2-40B4-BE49-F238E27FC236}">
                <a16:creationId xmlns:a16="http://schemas.microsoft.com/office/drawing/2014/main" id="{FBB5E14C-E492-4782-8B0C-6FA8362424AD}"/>
              </a:ext>
            </a:extLst>
          </p:cNvPr>
          <p:cNvGrpSpPr/>
          <p:nvPr/>
        </p:nvGrpSpPr>
        <p:grpSpPr>
          <a:xfrm>
            <a:off x="15117003" y="417152"/>
            <a:ext cx="330095" cy="247738"/>
            <a:chOff x="3658178" y="5898425"/>
            <a:chExt cx="530263" cy="397965"/>
          </a:xfrm>
          <a:solidFill>
            <a:srgbClr val="3F3F3F"/>
          </a:solidFill>
        </p:grpSpPr>
        <p:sp>
          <p:nvSpPr>
            <p:cNvPr id="39" name="Freeform 1">
              <a:extLst>
                <a:ext uri="{FF2B5EF4-FFF2-40B4-BE49-F238E27FC236}">
                  <a16:creationId xmlns:a16="http://schemas.microsoft.com/office/drawing/2014/main" id="{ED3B47C7-8870-4B12-9A82-550DDC614512}"/>
                </a:ext>
              </a:extLst>
            </p:cNvPr>
            <p:cNvSpPr>
              <a:spLocks noChangeArrowheads="1"/>
            </p:cNvSpPr>
            <p:nvPr/>
          </p:nvSpPr>
          <p:spPr bwMode="auto">
            <a:xfrm>
              <a:off x="3927742" y="6107984"/>
              <a:ext cx="33342" cy="5772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2">
              <a:extLst>
                <a:ext uri="{FF2B5EF4-FFF2-40B4-BE49-F238E27FC236}">
                  <a16:creationId xmlns:a16="http://schemas.microsoft.com/office/drawing/2014/main" id="{D808A6AB-C4FE-421D-AD08-B5B205214005}"/>
                </a:ext>
              </a:extLst>
            </p:cNvPr>
            <p:cNvSpPr>
              <a:spLocks noChangeArrowheads="1"/>
            </p:cNvSpPr>
            <p:nvPr/>
          </p:nvSpPr>
          <p:spPr bwMode="auto">
            <a:xfrm>
              <a:off x="4021008" y="6220024"/>
              <a:ext cx="29758" cy="2975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2" name="Freeform 3">
              <a:extLst>
                <a:ext uri="{FF2B5EF4-FFF2-40B4-BE49-F238E27FC236}">
                  <a16:creationId xmlns:a16="http://schemas.microsoft.com/office/drawing/2014/main" id="{EDC51FDF-63B9-4618-A9BC-25A67D00632A}"/>
                </a:ext>
              </a:extLst>
            </p:cNvPr>
            <p:cNvSpPr>
              <a:spLocks noChangeArrowheads="1"/>
            </p:cNvSpPr>
            <p:nvPr/>
          </p:nvSpPr>
          <p:spPr bwMode="auto">
            <a:xfrm>
              <a:off x="3801589" y="6225043"/>
              <a:ext cx="163847" cy="1989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4">
              <a:extLst>
                <a:ext uri="{FF2B5EF4-FFF2-40B4-BE49-F238E27FC236}">
                  <a16:creationId xmlns:a16="http://schemas.microsoft.com/office/drawing/2014/main" id="{40F263BC-DA24-42FF-BC45-5BA859B60011}"/>
                </a:ext>
              </a:extLst>
            </p:cNvPr>
            <p:cNvSpPr>
              <a:spLocks noChangeArrowheads="1"/>
            </p:cNvSpPr>
            <p:nvPr/>
          </p:nvSpPr>
          <p:spPr bwMode="auto">
            <a:xfrm>
              <a:off x="3658178" y="5898425"/>
              <a:ext cx="530263" cy="3979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w="9525" cap="flat">
              <a:no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4" name="Rectangle 43">
            <a:extLst>
              <a:ext uri="{FF2B5EF4-FFF2-40B4-BE49-F238E27FC236}">
                <a16:creationId xmlns:a16="http://schemas.microsoft.com/office/drawing/2014/main" id="{C7F4E5CB-4215-45CD-91DE-128D2A691A52}"/>
              </a:ext>
            </a:extLst>
          </p:cNvPr>
          <p:cNvSpPr/>
          <p:nvPr/>
        </p:nvSpPr>
        <p:spPr bwMode="auto">
          <a:xfrm>
            <a:off x="14785524" y="699826"/>
            <a:ext cx="993053" cy="350929"/>
          </a:xfrm>
          <a:prstGeom prst="rect">
            <a:avLst/>
          </a:prstGeom>
          <a:noFill/>
          <a:ln w="9525" cap="flat" cmpd="sng" algn="ctr">
            <a:no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gradFill>
                  <a:gsLst>
                    <a:gs pos="0">
                      <a:srgbClr val="3F3F3F"/>
                    </a:gs>
                    <a:gs pos="100000">
                      <a:srgbClr val="3F3F3F"/>
                    </a:gs>
                  </a:gsLst>
                  <a:lin ang="5400000" scaled="1"/>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Core infrastructure</a:t>
            </a:r>
          </a:p>
        </p:txBody>
      </p:sp>
      <p:grpSp>
        <p:nvGrpSpPr>
          <p:cNvPr id="45" name="Group 44">
            <a:extLst>
              <a:ext uri="{FF2B5EF4-FFF2-40B4-BE49-F238E27FC236}">
                <a16:creationId xmlns:a16="http://schemas.microsoft.com/office/drawing/2014/main" id="{9C3DB629-08E6-4A5A-94D2-61E4134DFF53}"/>
              </a:ext>
            </a:extLst>
          </p:cNvPr>
          <p:cNvGrpSpPr/>
          <p:nvPr/>
        </p:nvGrpSpPr>
        <p:grpSpPr>
          <a:xfrm>
            <a:off x="14161105" y="370601"/>
            <a:ext cx="993053" cy="694340"/>
            <a:chOff x="10532941" y="1224112"/>
            <a:chExt cx="993053" cy="694340"/>
          </a:xfrm>
        </p:grpSpPr>
        <p:sp>
          <p:nvSpPr>
            <p:cNvPr id="46" name="Beaker_F196" title="Icon of a scientific flask with liquid in it">
              <a:extLst>
                <a:ext uri="{FF2B5EF4-FFF2-40B4-BE49-F238E27FC236}">
                  <a16:creationId xmlns:a16="http://schemas.microsoft.com/office/drawing/2014/main" id="{8642119A-B97A-46C1-B974-B0AB2D8354CC}"/>
                </a:ext>
              </a:extLst>
            </p:cNvPr>
            <p:cNvSpPr>
              <a:spLocks noChangeAspect="1" noEditPoints="1"/>
            </p:cNvSpPr>
            <p:nvPr/>
          </p:nvSpPr>
          <p:spPr bwMode="auto">
            <a:xfrm>
              <a:off x="10862359" y="1224112"/>
              <a:ext cx="259612" cy="29996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solidFill>
              <a:sysClr val="window" lastClr="FFFFFF">
                <a:lumMod val="50000"/>
              </a:sysClr>
            </a:solidFill>
            <a:ln w="15875" cap="flat">
              <a:solidFill>
                <a:sysClr val="window" lastClr="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5D7C0DBC-0EE1-4250-ACB6-6B06031787C0}"/>
                </a:ext>
              </a:extLst>
            </p:cNvPr>
            <p:cNvSpPr/>
            <p:nvPr/>
          </p:nvSpPr>
          <p:spPr bwMode="auto">
            <a:xfrm>
              <a:off x="10532941" y="1566321"/>
              <a:ext cx="993053" cy="3521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gradFill>
                    <a:gsLst>
                      <a:gs pos="0">
                        <a:srgbClr val="3F3F3F"/>
                      </a:gs>
                      <a:gs pos="100000">
                        <a:srgbClr val="3F3F3F"/>
                      </a:gs>
                    </a:gsLst>
                    <a:lin ang="5400000" scaled="1"/>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Machine Learning</a:t>
              </a:r>
            </a:p>
          </p:txBody>
        </p:sp>
      </p:grpSp>
      <p:sp>
        <p:nvSpPr>
          <p:cNvPr id="48" name="Rectangle 47">
            <a:extLst>
              <a:ext uri="{FF2B5EF4-FFF2-40B4-BE49-F238E27FC236}">
                <a16:creationId xmlns:a16="http://schemas.microsoft.com/office/drawing/2014/main" id="{72D21AD2-7403-40EF-80A8-9513D7876949}"/>
              </a:ext>
            </a:extLst>
          </p:cNvPr>
          <p:cNvSpPr/>
          <p:nvPr/>
        </p:nvSpPr>
        <p:spPr bwMode="auto">
          <a:xfrm>
            <a:off x="13022223" y="732031"/>
            <a:ext cx="993053" cy="352131"/>
          </a:xfrm>
          <a:prstGeom prst="rect">
            <a:avLst/>
          </a:prstGeom>
          <a:noFill/>
          <a:ln w="9525" cap="flat" cmpd="sng" algn="ctr">
            <a:noFill/>
            <a:prstDash val="solid"/>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gradFill>
                  <a:gsLst>
                    <a:gs pos="0">
                      <a:srgbClr val="3F3F3F"/>
                    </a:gs>
                    <a:gs pos="100000">
                      <a:srgbClr val="3F3F3F"/>
                    </a:gs>
                  </a:gsLst>
                  <a:lin ang="5400000" scaled="1"/>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Intelligent Agents</a:t>
            </a:r>
          </a:p>
        </p:txBody>
      </p:sp>
      <p:sp>
        <p:nvSpPr>
          <p:cNvPr id="49" name="ChatBot_F08B" title="Icon of a robotic chat bubble with a smiley face">
            <a:extLst>
              <a:ext uri="{FF2B5EF4-FFF2-40B4-BE49-F238E27FC236}">
                <a16:creationId xmlns:a16="http://schemas.microsoft.com/office/drawing/2014/main" id="{FB32353D-7CAD-4CBE-9EF3-DB8B722323A2}"/>
              </a:ext>
            </a:extLst>
          </p:cNvPr>
          <p:cNvSpPr>
            <a:spLocks noChangeAspect="1" noEditPoints="1"/>
          </p:cNvSpPr>
          <p:nvPr/>
        </p:nvSpPr>
        <p:spPr bwMode="auto">
          <a:xfrm>
            <a:off x="13367130" y="323947"/>
            <a:ext cx="276964" cy="35773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pic>
        <p:nvPicPr>
          <p:cNvPr id="50" name="Picture 6" descr="Related image">
            <a:extLst>
              <a:ext uri="{FF2B5EF4-FFF2-40B4-BE49-F238E27FC236}">
                <a16:creationId xmlns:a16="http://schemas.microsoft.com/office/drawing/2014/main" id="{A911A0CF-8207-4673-854B-52250474590C}"/>
              </a:ext>
            </a:extLst>
          </p:cNvPr>
          <p:cNvPicPr>
            <a:picLocks noChangeAspect="1" noChangeArrowheads="1"/>
          </p:cNvPicPr>
          <p:nvPr/>
        </p:nvPicPr>
        <p:blipFill rotWithShape="1">
          <a:blip r:embed="rId8" cstate="print">
            <a:biLevel thresh="25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bwMode="auto">
          <a:xfrm>
            <a:off x="13874658" y="405125"/>
            <a:ext cx="404231" cy="261563"/>
          </a:xfrm>
          <a:prstGeom prst="rect">
            <a:avLst/>
          </a:prstGeom>
          <a:noFill/>
          <a:ln w="19050" cap="sq">
            <a:noFill/>
            <a:prstDash val="solid"/>
            <a:miter lim="800000"/>
            <a:headEnd/>
            <a:tailEnd/>
          </a:ln>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E08717D6-56EC-4021-90FC-6840BB976C4F}"/>
              </a:ext>
            </a:extLst>
          </p:cNvPr>
          <p:cNvSpPr/>
          <p:nvPr/>
        </p:nvSpPr>
        <p:spPr bwMode="auto">
          <a:xfrm>
            <a:off x="13591664" y="720913"/>
            <a:ext cx="993053" cy="35092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800" b="0" i="0" u="none" strike="noStrike" kern="0" cap="none" spc="0" normalizeH="0" baseline="0" noProof="0">
                <a:ln>
                  <a:noFill/>
                </a:ln>
                <a:solidFill>
                  <a:srgbClr val="D2D2D2">
                    <a:lumMod val="50000"/>
                    <a:lumOff val="50000"/>
                  </a:srgbClr>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Cognitive Services</a:t>
            </a:r>
          </a:p>
        </p:txBody>
      </p:sp>
      <p:sp>
        <p:nvSpPr>
          <p:cNvPr id="52" name="Rectangle 51">
            <a:extLst>
              <a:ext uri="{FF2B5EF4-FFF2-40B4-BE49-F238E27FC236}">
                <a16:creationId xmlns:a16="http://schemas.microsoft.com/office/drawing/2014/main" id="{57186A18-832D-4647-9509-4E66ACAFB0AD}"/>
              </a:ext>
            </a:extLst>
          </p:cNvPr>
          <p:cNvSpPr/>
          <p:nvPr/>
        </p:nvSpPr>
        <p:spPr bwMode="auto">
          <a:xfrm>
            <a:off x="14401022" y="250779"/>
            <a:ext cx="1762056" cy="854294"/>
          </a:xfrm>
          <a:prstGeom prst="rect">
            <a:avLst/>
          </a:prstGeom>
          <a:solidFill>
            <a:srgbClr val="0070C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A7D3C562-8E5B-4CEF-B262-E2781FB81233}"/>
              </a:ext>
            </a:extLst>
          </p:cNvPr>
          <p:cNvSpPr/>
          <p:nvPr/>
        </p:nvSpPr>
        <p:spPr bwMode="auto">
          <a:xfrm>
            <a:off x="13077579" y="254538"/>
            <a:ext cx="674945" cy="854294"/>
          </a:xfrm>
          <a:prstGeom prst="rect">
            <a:avLst/>
          </a:prstGeom>
          <a:solidFill>
            <a:srgbClr val="0070C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76051B9-C3B2-4242-9766-E82D4D6D869A}"/>
              </a:ext>
            </a:extLst>
          </p:cNvPr>
          <p:cNvSpPr/>
          <p:nvPr/>
        </p:nvSpPr>
        <p:spPr>
          <a:xfrm>
            <a:off x="304290" y="784256"/>
            <a:ext cx="3620671" cy="461665"/>
          </a:xfrm>
          <a:prstGeom prst="rect">
            <a:avLst/>
          </a:prstGeom>
        </p:spPr>
        <p:txBody>
          <a:bodyPr wrap="none">
            <a:spAutoFit/>
          </a:bodyPr>
          <a:lstStyle/>
          <a:p>
            <a:r>
              <a:rPr lang="en-US" sz="2400" dirty="0">
                <a:ln w="3175">
                  <a:noFill/>
                </a:ln>
                <a:solidFill>
                  <a:srgbClr val="000000"/>
                </a:solidFill>
                <a:latin typeface="Segoe UI Semibold"/>
                <a:cs typeface="Segoe UI" pitchFamily="34" charset="0"/>
              </a:rPr>
              <a:t>Azure Cognitive Services</a:t>
            </a:r>
            <a:endParaRPr lang="en-US" dirty="0">
              <a:solidFill>
                <a:srgbClr val="000000"/>
              </a:solidFill>
            </a:endParaRPr>
          </a:p>
        </p:txBody>
      </p:sp>
      <p:sp>
        <p:nvSpPr>
          <p:cNvPr id="34" name="TextBox 33">
            <a:extLst>
              <a:ext uri="{FF2B5EF4-FFF2-40B4-BE49-F238E27FC236}">
                <a16:creationId xmlns:a16="http://schemas.microsoft.com/office/drawing/2014/main" id="{3D36CBA5-26BB-4856-8BC9-4D3DCA62B7CC}"/>
              </a:ext>
            </a:extLst>
          </p:cNvPr>
          <p:cNvSpPr txBox="1"/>
          <p:nvPr/>
        </p:nvSpPr>
        <p:spPr>
          <a:xfrm>
            <a:off x="304290" y="3799776"/>
            <a:ext cx="2312496" cy="538793"/>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Vision</a:t>
            </a:r>
          </a:p>
        </p:txBody>
      </p:sp>
      <p:sp>
        <p:nvSpPr>
          <p:cNvPr id="35" name="TextBox 34">
            <a:extLst>
              <a:ext uri="{FF2B5EF4-FFF2-40B4-BE49-F238E27FC236}">
                <a16:creationId xmlns:a16="http://schemas.microsoft.com/office/drawing/2014/main" id="{F70C5C00-D448-4EB6-82E0-DE41B18BEE42}"/>
              </a:ext>
            </a:extLst>
          </p:cNvPr>
          <p:cNvSpPr txBox="1"/>
          <p:nvPr/>
        </p:nvSpPr>
        <p:spPr>
          <a:xfrm>
            <a:off x="4994989" y="3799776"/>
            <a:ext cx="2312496" cy="538793"/>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Language</a:t>
            </a:r>
          </a:p>
        </p:txBody>
      </p:sp>
      <p:sp>
        <p:nvSpPr>
          <p:cNvPr id="36" name="TextBox 35">
            <a:extLst>
              <a:ext uri="{FF2B5EF4-FFF2-40B4-BE49-F238E27FC236}">
                <a16:creationId xmlns:a16="http://schemas.microsoft.com/office/drawing/2014/main" id="{D3559805-DF3C-44C8-8DEF-95C6C1482BEC}"/>
              </a:ext>
            </a:extLst>
          </p:cNvPr>
          <p:cNvSpPr txBox="1"/>
          <p:nvPr/>
        </p:nvSpPr>
        <p:spPr>
          <a:xfrm>
            <a:off x="9555017" y="3799776"/>
            <a:ext cx="2543746" cy="538793"/>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Search</a:t>
            </a:r>
          </a:p>
        </p:txBody>
      </p:sp>
      <p:sp>
        <p:nvSpPr>
          <p:cNvPr id="37" name="TextBox 36">
            <a:extLst>
              <a:ext uri="{FF2B5EF4-FFF2-40B4-BE49-F238E27FC236}">
                <a16:creationId xmlns:a16="http://schemas.microsoft.com/office/drawing/2014/main" id="{1A879332-C0B3-4BF7-B6E2-577F52381DB4}"/>
              </a:ext>
            </a:extLst>
          </p:cNvPr>
          <p:cNvSpPr txBox="1"/>
          <p:nvPr/>
        </p:nvSpPr>
        <p:spPr>
          <a:xfrm>
            <a:off x="2631896" y="3799776"/>
            <a:ext cx="2312496" cy="538793"/>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i="0" u="none" strike="noStrike" kern="1200" cap="none" spc="0" normalizeH="0" baseline="0" noProof="0">
                <a:ln>
                  <a:noFill/>
                </a:ln>
                <a:effectLst/>
                <a:uLnTx/>
                <a:uFillTx/>
                <a:latin typeface="+mj-lt"/>
                <a:ea typeface="+mn-ea"/>
                <a:cs typeface="Segoe UI" panose="020B0502040204020203" pitchFamily="34" charset="0"/>
              </a:rPr>
              <a:t>Speech</a:t>
            </a:r>
          </a:p>
        </p:txBody>
      </p:sp>
      <p:sp>
        <p:nvSpPr>
          <p:cNvPr id="54" name="TextBox 53">
            <a:extLst>
              <a:ext uri="{FF2B5EF4-FFF2-40B4-BE49-F238E27FC236}">
                <a16:creationId xmlns:a16="http://schemas.microsoft.com/office/drawing/2014/main" id="{9D121834-7770-4B1B-8ADC-4D7549CA8279}"/>
              </a:ext>
            </a:extLst>
          </p:cNvPr>
          <p:cNvSpPr txBox="1"/>
          <p:nvPr/>
        </p:nvSpPr>
        <p:spPr>
          <a:xfrm>
            <a:off x="7344473" y="3799776"/>
            <a:ext cx="2312496" cy="538793"/>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Knowledge</a:t>
            </a:r>
          </a:p>
        </p:txBody>
      </p:sp>
    </p:spTree>
    <p:extLst>
      <p:ext uri="{BB962C8B-B14F-4D97-AF65-F5344CB8AC3E}">
        <p14:creationId xmlns:p14="http://schemas.microsoft.com/office/powerpoint/2010/main" val="790623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63" presetClass="path" presetSubtype="0" decel="100000" fill="hold" grpId="1" nodeType="withEffect">
                                  <p:stCondLst>
                                    <p:cond delay="0"/>
                                  </p:stCondLst>
                                  <p:childTnLst>
                                    <p:animMotion origin="layout" path="M -2.08333E-7 2.22222E-6 L 0.04675 2.22222E-6 " pathEditMode="relative" rAng="0" ptsTypes="AA">
                                      <p:cBhvr>
                                        <p:cTn id="14" dur="750" spd="-100000" fill="hold"/>
                                        <p:tgtEl>
                                          <p:spTgt spid="7"/>
                                        </p:tgtEl>
                                        <p:attrNameLst>
                                          <p:attrName>ppt_x</p:attrName>
                                          <p:attrName>ppt_y</p:attrName>
                                        </p:attrNameLst>
                                      </p:cBhvr>
                                      <p:rCtr x="2331" y="0"/>
                                    </p:animMotion>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nodeType="withEffect">
                                  <p:stCondLst>
                                    <p:cond delay="0"/>
                                  </p:stCondLst>
                                  <p:childTnLst>
                                    <p:animMotion origin="layout" path="M -6.25E-7 -1.85185E-6 L -6.25E-7 0.03727 " pathEditMode="relative" rAng="0" ptsTypes="AA">
                                      <p:cBhvr>
                                        <p:cTn id="19" dur="750" spd="-100000" fill="hold"/>
                                        <p:tgtEl>
                                          <p:spTgt spid="15"/>
                                        </p:tgtEl>
                                        <p:attrNameLst>
                                          <p:attrName>ppt_x</p:attrName>
                                          <p:attrName>ppt_y</p:attrName>
                                        </p:attrNameLst>
                                      </p:cBhvr>
                                      <p:rCtr x="0" y="1852"/>
                                    </p:animMotion>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grpId="1" nodeType="withEffect">
                                  <p:stCondLst>
                                    <p:cond delay="0"/>
                                  </p:stCondLst>
                                  <p:childTnLst>
                                    <p:animMotion origin="layout" path="M -1.66667E-6 2.96296E-6 L -1.66667E-6 0.03727 " pathEditMode="relative" rAng="0" ptsTypes="AA">
                                      <p:cBhvr>
                                        <p:cTn id="24" dur="750" spd="-100000" fill="hold"/>
                                        <p:tgtEl>
                                          <p:spTgt spid="34"/>
                                        </p:tgtEl>
                                        <p:attrNameLst>
                                          <p:attrName>ppt_x</p:attrName>
                                          <p:attrName>ppt_y</p:attrName>
                                        </p:attrNameLst>
                                      </p:cBhvr>
                                      <p:rCtr x="0" y="1852"/>
                                    </p:animMotion>
                                  </p:childTnLst>
                                </p:cTn>
                              </p:par>
                              <p:par>
                                <p:cTn id="25" presetID="10" presetClass="entr" presetSubtype="0" fill="hold" nodeType="withEffect">
                                  <p:stCondLst>
                                    <p:cond delay="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nodeType="withEffect">
                                  <p:stCondLst>
                                    <p:cond delay="200"/>
                                  </p:stCondLst>
                                  <p:childTnLst>
                                    <p:animMotion origin="layout" path="M 1.25E-6 -1.85185E-6 L 1.25E-6 0.03727 " pathEditMode="relative" rAng="0" ptsTypes="AA">
                                      <p:cBhvr>
                                        <p:cTn id="29" dur="750" spd="-100000" fill="hold"/>
                                        <p:tgtEl>
                                          <p:spTgt spid="17"/>
                                        </p:tgtEl>
                                        <p:attrNameLst>
                                          <p:attrName>ppt_x</p:attrName>
                                          <p:attrName>ppt_y</p:attrName>
                                        </p:attrNameLst>
                                      </p:cBhvr>
                                      <p:rCtr x="0" y="1852"/>
                                    </p:animMotion>
                                  </p:childTnLst>
                                </p:cTn>
                              </p:par>
                              <p:par>
                                <p:cTn id="30" presetID="10" presetClass="entr" presetSubtype="0" fill="hold" grpId="0" nodeType="withEffect">
                                  <p:stCondLst>
                                    <p:cond delay="2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42" presetClass="path" presetSubtype="0" decel="100000" fill="hold" grpId="1" nodeType="withEffect">
                                  <p:stCondLst>
                                    <p:cond delay="200"/>
                                  </p:stCondLst>
                                  <p:childTnLst>
                                    <p:animMotion origin="layout" path="M 2.91667E-6 2.96296E-6 L 2.91667E-6 0.03727 " pathEditMode="relative" rAng="0" ptsTypes="AA">
                                      <p:cBhvr>
                                        <p:cTn id="34" dur="750" spd="-100000" fill="hold"/>
                                        <p:tgtEl>
                                          <p:spTgt spid="37"/>
                                        </p:tgtEl>
                                        <p:attrNameLst>
                                          <p:attrName>ppt_x</p:attrName>
                                          <p:attrName>ppt_y</p:attrName>
                                        </p:attrNameLst>
                                      </p:cBhvr>
                                      <p:rCtr x="0" y="1852"/>
                                    </p:animMotion>
                                  </p:childTnLst>
                                </p:cTn>
                              </p:par>
                              <p:par>
                                <p:cTn id="35" presetID="10" presetClass="entr" presetSubtype="0" fill="hold" nodeType="withEffect">
                                  <p:stCondLst>
                                    <p:cond delay="4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400"/>
                                  </p:stCondLst>
                                  <p:childTnLst>
                                    <p:animMotion origin="layout" path="M 2.91667E-6 -1.85185E-6 L 2.91667E-6 0.03727 " pathEditMode="relative" rAng="0" ptsTypes="AA">
                                      <p:cBhvr>
                                        <p:cTn id="39" dur="750" spd="-100000" fill="hold"/>
                                        <p:tgtEl>
                                          <p:spTgt spid="6"/>
                                        </p:tgtEl>
                                        <p:attrNameLst>
                                          <p:attrName>ppt_x</p:attrName>
                                          <p:attrName>ppt_y</p:attrName>
                                        </p:attrNameLst>
                                      </p:cBhvr>
                                      <p:rCtr x="0" y="1852"/>
                                    </p:animMotion>
                                  </p:childTnLst>
                                </p:cTn>
                              </p:par>
                              <p:par>
                                <p:cTn id="40" presetID="10" presetClass="entr" presetSubtype="0" fill="hold" grpId="0" nodeType="withEffect">
                                  <p:stCondLst>
                                    <p:cond delay="4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path" presetSubtype="0" decel="100000" fill="hold" grpId="1" nodeType="withEffect">
                                  <p:stCondLst>
                                    <p:cond delay="400"/>
                                  </p:stCondLst>
                                  <p:childTnLst>
                                    <p:animMotion origin="layout" path="M 2.91667E-6 2.96296E-6 L 2.91667E-6 0.03727 " pathEditMode="relative" rAng="0" ptsTypes="AA">
                                      <p:cBhvr>
                                        <p:cTn id="44" dur="750" spd="-100000" fill="hold"/>
                                        <p:tgtEl>
                                          <p:spTgt spid="35"/>
                                        </p:tgtEl>
                                        <p:attrNameLst>
                                          <p:attrName>ppt_x</p:attrName>
                                          <p:attrName>ppt_y</p:attrName>
                                        </p:attrNameLst>
                                      </p:cBhvr>
                                      <p:rCtr x="0" y="1852"/>
                                    </p:animMotion>
                                  </p:childTnLst>
                                </p:cTn>
                              </p:par>
                              <p:par>
                                <p:cTn id="45" presetID="10" presetClass="entr" presetSubtype="0" fill="hold" nodeType="withEffect">
                                  <p:stCondLst>
                                    <p:cond delay="6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decel="100000" fill="hold" nodeType="withEffect">
                                  <p:stCondLst>
                                    <p:cond delay="600"/>
                                  </p:stCondLst>
                                  <p:childTnLst>
                                    <p:animMotion origin="layout" path="M 4.79167E-6 -1.85185E-6 L 4.79167E-6 0.03727 " pathEditMode="relative" rAng="0" ptsTypes="AA">
                                      <p:cBhvr>
                                        <p:cTn id="49" dur="750" spd="-100000" fill="hold"/>
                                        <p:tgtEl>
                                          <p:spTgt spid="3"/>
                                        </p:tgtEl>
                                        <p:attrNameLst>
                                          <p:attrName>ppt_x</p:attrName>
                                          <p:attrName>ppt_y</p:attrName>
                                        </p:attrNameLst>
                                      </p:cBhvr>
                                      <p:rCtr x="0" y="1852"/>
                                    </p:animMotion>
                                  </p:childTnLst>
                                </p:cTn>
                              </p:par>
                              <p:par>
                                <p:cTn id="50" presetID="10" presetClass="entr" presetSubtype="0" fill="hold" grpId="0" nodeType="withEffect">
                                  <p:stCondLst>
                                    <p:cond delay="60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42" presetClass="path" presetSubtype="0" decel="100000" fill="hold" grpId="1" nodeType="withEffect">
                                  <p:stCondLst>
                                    <p:cond delay="600"/>
                                  </p:stCondLst>
                                  <p:childTnLst>
                                    <p:animMotion origin="layout" path="M 4.58333E-6 2.96296E-6 L 4.58333E-6 0.03727 " pathEditMode="relative" rAng="0" ptsTypes="AA">
                                      <p:cBhvr>
                                        <p:cTn id="54" dur="750" spd="-100000" fill="hold"/>
                                        <p:tgtEl>
                                          <p:spTgt spid="54"/>
                                        </p:tgtEl>
                                        <p:attrNameLst>
                                          <p:attrName>ppt_x</p:attrName>
                                          <p:attrName>ppt_y</p:attrName>
                                        </p:attrNameLst>
                                      </p:cBhvr>
                                      <p:rCtr x="0" y="1852"/>
                                    </p:animMotion>
                                  </p:childTnLst>
                                </p:cTn>
                              </p:par>
                              <p:par>
                                <p:cTn id="55" presetID="10" presetClass="entr" presetSubtype="0" fill="hold" nodeType="withEffect">
                                  <p:stCondLst>
                                    <p:cond delay="8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42" presetClass="path" presetSubtype="0" decel="100000" fill="hold" nodeType="withEffect">
                                  <p:stCondLst>
                                    <p:cond delay="800"/>
                                  </p:stCondLst>
                                  <p:childTnLst>
                                    <p:animMotion origin="layout" path="M -3.33333E-6 -1.85185E-6 L -3.33333E-6 0.03727 " pathEditMode="relative" rAng="0" ptsTypes="AA">
                                      <p:cBhvr>
                                        <p:cTn id="59" dur="750" spd="-100000" fill="hold"/>
                                        <p:tgtEl>
                                          <p:spTgt spid="12"/>
                                        </p:tgtEl>
                                        <p:attrNameLst>
                                          <p:attrName>ppt_x</p:attrName>
                                          <p:attrName>ppt_y</p:attrName>
                                        </p:attrNameLst>
                                      </p:cBhvr>
                                      <p:rCtr x="0" y="1852"/>
                                    </p:animMotion>
                                  </p:childTnLst>
                                </p:cTn>
                              </p:par>
                              <p:par>
                                <p:cTn id="60" presetID="10" presetClass="entr" presetSubtype="0" fill="hold" grpId="0" nodeType="withEffect">
                                  <p:stCondLst>
                                    <p:cond delay="8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42" presetClass="path" presetSubtype="0" decel="100000" fill="hold" grpId="1" nodeType="withEffect">
                                  <p:stCondLst>
                                    <p:cond delay="800"/>
                                  </p:stCondLst>
                                  <p:childTnLst>
                                    <p:animMotion origin="layout" path="M -8.33333E-7 2.96296E-6 L -8.33333E-7 0.03727 " pathEditMode="relative" rAng="0" ptsTypes="AA">
                                      <p:cBhvr>
                                        <p:cTn id="64" dur="750" spd="-100000" fill="hold"/>
                                        <p:tgtEl>
                                          <p:spTgt spid="36"/>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P spid="34" grpId="0"/>
      <p:bldP spid="34" grpId="1"/>
      <p:bldP spid="35" grpId="0"/>
      <p:bldP spid="35" grpId="1"/>
      <p:bldP spid="36" grpId="0"/>
      <p:bldP spid="36" grpId="1"/>
      <p:bldP spid="37" grpId="0"/>
      <p:bldP spid="37" grpId="1"/>
      <p:bldP spid="54" grpId="0"/>
      <p:bldP spid="5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3033223"/>
            <a:ext cx="3888310" cy="498598"/>
          </a:xfrm>
        </p:spPr>
        <p:txBody>
          <a:bodyPr/>
          <a:lstStyle/>
          <a:p>
            <a:r>
              <a:rPr lang="en-US" dirty="0"/>
              <a:t>Demo</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6" y="3769821"/>
            <a:ext cx="3888310" cy="276999"/>
          </a:xfrm>
        </p:spPr>
        <p:txBody>
          <a:bodyPr/>
          <a:lstStyle/>
          <a:p>
            <a:r>
              <a:rPr lang="en-IN" dirty="0"/>
              <a:t>Create a service instance</a:t>
            </a:r>
            <a:endParaRPr lang="en-US" dirty="0"/>
          </a:p>
        </p:txBody>
      </p:sp>
      <p:grpSp>
        <p:nvGrpSpPr>
          <p:cNvPr id="6" name="Group 5">
            <a:extLst>
              <a:ext uri="{FF2B5EF4-FFF2-40B4-BE49-F238E27FC236}">
                <a16:creationId xmlns:a16="http://schemas.microsoft.com/office/drawing/2014/main" id="{8FB06C6D-C600-4568-AA20-B303249E946A}"/>
              </a:ext>
            </a:extLst>
          </p:cNvPr>
          <p:cNvGrpSpPr/>
          <p:nvPr/>
        </p:nvGrpSpPr>
        <p:grpSpPr>
          <a:xfrm>
            <a:off x="5207423" y="1558834"/>
            <a:ext cx="5808962" cy="3752260"/>
            <a:chOff x="5726761" y="1677725"/>
            <a:chExt cx="5440846" cy="3514478"/>
          </a:xfrm>
        </p:grpSpPr>
        <p:sp>
          <p:nvSpPr>
            <p:cNvPr id="5" name="Rectangle: Rounded Corners 4">
              <a:extLst>
                <a:ext uri="{FF2B5EF4-FFF2-40B4-BE49-F238E27FC236}">
                  <a16:creationId xmlns:a16="http://schemas.microsoft.com/office/drawing/2014/main" id="{42641BF5-BF7C-47E2-B023-B8CBBDB98BE2}"/>
                </a:ext>
              </a:extLst>
            </p:cNvPr>
            <p:cNvSpPr/>
            <p:nvPr/>
          </p:nvSpPr>
          <p:spPr bwMode="auto">
            <a:xfrm>
              <a:off x="5726761" y="1677725"/>
              <a:ext cx="5440846" cy="3514478"/>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10AB25EE-913B-4A14-9680-06A5442CF1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697" y="1870097"/>
              <a:ext cx="5038974" cy="3129734"/>
            </a:xfrm>
            <a:prstGeom prst="rect">
              <a:avLst/>
            </a:prstGeom>
            <a:effectLst/>
          </p:spPr>
        </p:pic>
      </p:grpSp>
    </p:spTree>
    <p:custDataLst>
      <p:tags r:id="rId1"/>
    </p:custDataLst>
    <p:extLst>
      <p:ext uri="{BB962C8B-B14F-4D97-AF65-F5344CB8AC3E}">
        <p14:creationId xmlns:p14="http://schemas.microsoft.com/office/powerpoint/2010/main" val="27196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63" presetClass="path" presetSubtype="0" decel="100000" fill="hold" nodeType="withEffect">
                                  <p:stCondLst>
                                    <p:cond delay="0"/>
                                  </p:stCondLst>
                                  <p:childTnLst>
                                    <p:animMotion origin="layout" path="M -4.375E-6 4.07407E-6 L -0.00052 0.07106 " pathEditMode="relative" rAng="0" ptsTypes="AA">
                                      <p:cBhvr>
                                        <p:cTn id="9" dur="500" spd="-100000" fill="hold"/>
                                        <p:tgtEl>
                                          <p:spTgt spid="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995A9B-8141-47DC-A726-CE0C935546F4}"/>
              </a:ext>
            </a:extLst>
          </p:cNvPr>
          <p:cNvSpPr/>
          <p:nvPr/>
        </p:nvSpPr>
        <p:spPr bwMode="auto">
          <a:xfrm>
            <a:off x="8744782" y="2720235"/>
            <a:ext cx="2089302" cy="1651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a:ln>
                  <a:noFill/>
                </a:ln>
                <a:solidFill>
                  <a:srgbClr val="0078D4"/>
                </a:solidFill>
                <a:effectLst/>
                <a:uLnTx/>
                <a:uFillTx/>
                <a:latin typeface="Segoe UI Semibold"/>
                <a:ea typeface="+mn-ea"/>
                <a:cs typeface="Segoe UI Semilight" panose="020B0402040204020203" pitchFamily="34" charset="0"/>
              </a:rPr>
              <a:t>Language</a:t>
            </a:r>
          </a:p>
        </p:txBody>
      </p:sp>
      <p:sp>
        <p:nvSpPr>
          <p:cNvPr id="13" name="Plus Sign 12">
            <a:extLst>
              <a:ext uri="{FF2B5EF4-FFF2-40B4-BE49-F238E27FC236}">
                <a16:creationId xmlns:a16="http://schemas.microsoft.com/office/drawing/2014/main" id="{35B59818-5012-4AAD-909A-4CFD4C8BAC0E}"/>
              </a:ext>
            </a:extLst>
          </p:cNvPr>
          <p:cNvSpPr/>
          <p:nvPr/>
        </p:nvSpPr>
        <p:spPr bwMode="auto">
          <a:xfrm>
            <a:off x="7302327" y="2964483"/>
            <a:ext cx="1174268" cy="1163012"/>
          </a:xfrm>
          <a:prstGeom prst="mathPlus">
            <a:avLst>
              <a:gd name="adj1" fmla="val 165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4">
            <a:extLst>
              <a:ext uri="{FF2B5EF4-FFF2-40B4-BE49-F238E27FC236}">
                <a16:creationId xmlns:a16="http://schemas.microsoft.com/office/drawing/2014/main" id="{99B3E911-250C-4C12-BCA2-FD0098E2BEEC}"/>
              </a:ext>
            </a:extLst>
          </p:cNvPr>
          <p:cNvGrpSpPr>
            <a:grpSpLocks noChangeAspect="1"/>
          </p:cNvGrpSpPr>
          <p:nvPr/>
        </p:nvGrpSpPr>
        <p:grpSpPr bwMode="auto">
          <a:xfrm>
            <a:off x="1985746" y="2554941"/>
            <a:ext cx="2790895" cy="1982094"/>
            <a:chOff x="3794" y="2083"/>
            <a:chExt cx="245" cy="174"/>
          </a:xfrm>
        </p:grpSpPr>
        <p:sp>
          <p:nvSpPr>
            <p:cNvPr id="18" name="Rectangle 17">
              <a:extLst>
                <a:ext uri="{FF2B5EF4-FFF2-40B4-BE49-F238E27FC236}">
                  <a16:creationId xmlns:a16="http://schemas.microsoft.com/office/drawing/2014/main" id="{C326CAF8-18D7-4C53-BE7D-3D3DCB1AE0DB}"/>
                </a:ext>
              </a:extLst>
            </p:cNvPr>
            <p:cNvSpPr>
              <a:spLocks noChangeArrowheads="1"/>
            </p:cNvSpPr>
            <p:nvPr/>
          </p:nvSpPr>
          <p:spPr bwMode="auto">
            <a:xfrm>
              <a:off x="3794" y="2083"/>
              <a:ext cx="245" cy="138"/>
            </a:xfrm>
            <a:prstGeom prst="rect">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Line 7">
              <a:extLst>
                <a:ext uri="{FF2B5EF4-FFF2-40B4-BE49-F238E27FC236}">
                  <a16:creationId xmlns:a16="http://schemas.microsoft.com/office/drawing/2014/main" id="{FB3F7626-A1F0-4CEE-AF27-9470DC5610B3}"/>
                </a:ext>
              </a:extLst>
            </p:cNvPr>
            <p:cNvSpPr>
              <a:spLocks noChangeShapeType="1"/>
            </p:cNvSpPr>
            <p:nvPr/>
          </p:nvSpPr>
          <p:spPr bwMode="auto">
            <a:xfrm>
              <a:off x="3916" y="2221"/>
              <a:ext cx="0" cy="36"/>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Line 8">
              <a:extLst>
                <a:ext uri="{FF2B5EF4-FFF2-40B4-BE49-F238E27FC236}">
                  <a16:creationId xmlns:a16="http://schemas.microsoft.com/office/drawing/2014/main" id="{9107324A-452E-4401-AC09-50E816910592}"/>
                </a:ext>
              </a:extLst>
            </p:cNvPr>
            <p:cNvSpPr>
              <a:spLocks noChangeShapeType="1"/>
            </p:cNvSpPr>
            <p:nvPr/>
          </p:nvSpPr>
          <p:spPr bwMode="auto">
            <a:xfrm>
              <a:off x="3874" y="2257"/>
              <a:ext cx="86" cy="0"/>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5824418-AB55-426F-A5F9-A88CD7A32C28}"/>
              </a:ext>
            </a:extLst>
          </p:cNvPr>
          <p:cNvGrpSpPr/>
          <p:nvPr/>
        </p:nvGrpSpPr>
        <p:grpSpPr>
          <a:xfrm>
            <a:off x="2675837" y="2804116"/>
            <a:ext cx="1410714" cy="1071160"/>
            <a:chOff x="1795270" y="2978929"/>
            <a:chExt cx="1292874" cy="981684"/>
          </a:xfrm>
        </p:grpSpPr>
        <p:grpSp>
          <p:nvGrpSpPr>
            <p:cNvPr id="22" name="Group 21">
              <a:extLst>
                <a:ext uri="{FF2B5EF4-FFF2-40B4-BE49-F238E27FC236}">
                  <a16:creationId xmlns:a16="http://schemas.microsoft.com/office/drawing/2014/main" id="{38C22A61-F10C-4FE7-9BBA-B0E9B550A28A}"/>
                </a:ext>
              </a:extLst>
            </p:cNvPr>
            <p:cNvGrpSpPr/>
            <p:nvPr/>
          </p:nvGrpSpPr>
          <p:grpSpPr>
            <a:xfrm flipH="1">
              <a:off x="1795270" y="2978929"/>
              <a:ext cx="1292874" cy="981684"/>
              <a:chOff x="1950552" y="1575258"/>
              <a:chExt cx="467685" cy="355115"/>
            </a:xfrm>
          </p:grpSpPr>
          <p:grpSp>
            <p:nvGrpSpPr>
              <p:cNvPr id="26" name="Group 25">
                <a:extLst>
                  <a:ext uri="{FF2B5EF4-FFF2-40B4-BE49-F238E27FC236}">
                    <a16:creationId xmlns:a16="http://schemas.microsoft.com/office/drawing/2014/main" id="{3D644758-437A-4FC1-A9EA-FA73A4C234EC}"/>
                  </a:ext>
                </a:extLst>
              </p:cNvPr>
              <p:cNvGrpSpPr/>
              <p:nvPr/>
            </p:nvGrpSpPr>
            <p:grpSpPr>
              <a:xfrm>
                <a:off x="1950552" y="1575258"/>
                <a:ext cx="467685" cy="355115"/>
                <a:chOff x="1950552" y="1575258"/>
                <a:chExt cx="467685" cy="355115"/>
              </a:xfrm>
            </p:grpSpPr>
            <p:sp>
              <p:nvSpPr>
                <p:cNvPr id="31" name="Rectangle 9">
                  <a:extLst>
                    <a:ext uri="{FF2B5EF4-FFF2-40B4-BE49-F238E27FC236}">
                      <a16:creationId xmlns:a16="http://schemas.microsoft.com/office/drawing/2014/main" id="{B7D958AE-7548-4171-87C6-72BE57A9BB55}"/>
                    </a:ext>
                  </a:extLst>
                </p:cNvPr>
                <p:cNvSpPr>
                  <a:spLocks noChangeArrowheads="1"/>
                </p:cNvSpPr>
                <p:nvPr/>
              </p:nvSpPr>
              <p:spPr bwMode="auto">
                <a:xfrm>
                  <a:off x="1950552" y="1575258"/>
                  <a:ext cx="467685" cy="355115"/>
                </a:xfrm>
                <a:prstGeom prst="rect">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2" name="Line 10">
                  <a:extLst>
                    <a:ext uri="{FF2B5EF4-FFF2-40B4-BE49-F238E27FC236}">
                      <a16:creationId xmlns:a16="http://schemas.microsoft.com/office/drawing/2014/main" id="{2128A881-57C0-4468-B991-AAA06B9A9405}"/>
                    </a:ext>
                  </a:extLst>
                </p:cNvPr>
                <p:cNvSpPr>
                  <a:spLocks noChangeShapeType="1"/>
                </p:cNvSpPr>
                <p:nvPr/>
              </p:nvSpPr>
              <p:spPr bwMode="auto">
                <a:xfrm flipH="1">
                  <a:off x="1950552" y="1647026"/>
                  <a:ext cx="467685" cy="0"/>
                </a:xfrm>
                <a:prstGeom prst="line">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2679AB-87F1-4C81-81BC-8D46333E8149}"/>
                  </a:ext>
                </a:extLst>
              </p:cNvPr>
              <p:cNvGrpSpPr/>
              <p:nvPr/>
            </p:nvGrpSpPr>
            <p:grpSpPr>
              <a:xfrm>
                <a:off x="2287367" y="1599181"/>
                <a:ext cx="95690" cy="23923"/>
                <a:chOff x="2287367" y="1599181"/>
                <a:chExt cx="95690" cy="23923"/>
              </a:xfrm>
            </p:grpSpPr>
            <p:sp>
              <p:nvSpPr>
                <p:cNvPr id="28" name="Oval 11">
                  <a:extLst>
                    <a:ext uri="{FF2B5EF4-FFF2-40B4-BE49-F238E27FC236}">
                      <a16:creationId xmlns:a16="http://schemas.microsoft.com/office/drawing/2014/main" id="{175134D2-DE50-451B-A802-63568ABC43CD}"/>
                    </a:ext>
                  </a:extLst>
                </p:cNvPr>
                <p:cNvSpPr>
                  <a:spLocks noChangeArrowheads="1"/>
                </p:cNvSpPr>
                <p:nvPr/>
              </p:nvSpPr>
              <p:spPr bwMode="auto">
                <a:xfrm>
                  <a:off x="228736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Oval 12">
                  <a:extLst>
                    <a:ext uri="{FF2B5EF4-FFF2-40B4-BE49-F238E27FC236}">
                      <a16:creationId xmlns:a16="http://schemas.microsoft.com/office/drawing/2014/main" id="{49AFB883-812C-4480-9566-C8BA8898D637}"/>
                    </a:ext>
                  </a:extLst>
                </p:cNvPr>
                <p:cNvSpPr>
                  <a:spLocks noChangeArrowheads="1"/>
                </p:cNvSpPr>
                <p:nvPr/>
              </p:nvSpPr>
              <p:spPr bwMode="auto">
                <a:xfrm>
                  <a:off x="232254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Oval 13">
                  <a:extLst>
                    <a:ext uri="{FF2B5EF4-FFF2-40B4-BE49-F238E27FC236}">
                      <a16:creationId xmlns:a16="http://schemas.microsoft.com/office/drawing/2014/main" id="{362CF66D-8D49-47A7-AD91-1D845AA98CAB}"/>
                    </a:ext>
                  </a:extLst>
                </p:cNvPr>
                <p:cNvSpPr>
                  <a:spLocks noChangeArrowheads="1"/>
                </p:cNvSpPr>
                <p:nvPr/>
              </p:nvSpPr>
              <p:spPr bwMode="auto">
                <a:xfrm>
                  <a:off x="2359134"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cxnSp>
          <p:nvCxnSpPr>
            <p:cNvPr id="23" name="Straight Connector 22">
              <a:extLst>
                <a:ext uri="{FF2B5EF4-FFF2-40B4-BE49-F238E27FC236}">
                  <a16:creationId xmlns:a16="http://schemas.microsoft.com/office/drawing/2014/main" id="{85EF6702-B61E-42C9-A3B3-B27BAA81A103}"/>
                </a:ext>
              </a:extLst>
            </p:cNvPr>
            <p:cNvCxnSpPr/>
            <p:nvPr/>
          </p:nvCxnSpPr>
          <p:spPr>
            <a:xfrm>
              <a:off x="1993664" y="3361765"/>
              <a:ext cx="438474"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D14ACD-68EC-4292-B470-490ABB6469D4}"/>
                </a:ext>
              </a:extLst>
            </p:cNvPr>
            <p:cNvCxnSpPr>
              <a:cxnSpLocks/>
            </p:cNvCxnSpPr>
            <p:nvPr/>
          </p:nvCxnSpPr>
          <p:spPr>
            <a:xfrm>
              <a:off x="1993664" y="3545542"/>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6BED6-C769-4BCD-85BD-2FA9501B44CC}"/>
                </a:ext>
              </a:extLst>
            </p:cNvPr>
            <p:cNvCxnSpPr>
              <a:cxnSpLocks/>
            </p:cNvCxnSpPr>
            <p:nvPr/>
          </p:nvCxnSpPr>
          <p:spPr>
            <a:xfrm>
              <a:off x="1993664" y="3729318"/>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702D37A-5A22-4E30-866B-177E38C38EBC}"/>
              </a:ext>
            </a:extLst>
          </p:cNvPr>
          <p:cNvGrpSpPr/>
          <p:nvPr/>
        </p:nvGrpSpPr>
        <p:grpSpPr>
          <a:xfrm>
            <a:off x="5507646" y="2567465"/>
            <a:ext cx="1176708" cy="1957046"/>
            <a:chOff x="4854834" y="2681759"/>
            <a:chExt cx="1078415" cy="1793570"/>
          </a:xfrm>
        </p:grpSpPr>
        <p:sp>
          <p:nvSpPr>
            <p:cNvPr id="34" name="Freeform 5">
              <a:extLst>
                <a:ext uri="{FF2B5EF4-FFF2-40B4-BE49-F238E27FC236}">
                  <a16:creationId xmlns:a16="http://schemas.microsoft.com/office/drawing/2014/main" id="{D9A4AD6F-A38F-4CD9-9669-98B431D22916}"/>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a:solidFill>
                <a:schemeClr val="tx1">
                  <a:lumMod val="50000"/>
                  <a:lumOff val="50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9B2239F7-7532-4AFC-87D8-23FF6A261275}"/>
                </a:ext>
              </a:extLst>
            </p:cNvPr>
            <p:cNvGrpSpPr/>
            <p:nvPr/>
          </p:nvGrpSpPr>
          <p:grpSpPr>
            <a:xfrm>
              <a:off x="5002459" y="2868706"/>
              <a:ext cx="783165" cy="209422"/>
              <a:chOff x="5011271" y="2868706"/>
              <a:chExt cx="783165" cy="209422"/>
            </a:xfrm>
          </p:grpSpPr>
          <p:sp>
            <p:nvSpPr>
              <p:cNvPr id="44" name="Rectangle 43">
                <a:extLst>
                  <a:ext uri="{FF2B5EF4-FFF2-40B4-BE49-F238E27FC236}">
                    <a16:creationId xmlns:a16="http://schemas.microsoft.com/office/drawing/2014/main" id="{24838113-0C73-406A-8019-56F6210B935C}"/>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D3606404-5DD9-4F0E-8E4F-76042BA19A57}"/>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027C107A-58FD-4F35-A651-2D260DF833CF}"/>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A6E3AFAA-65FD-4777-95CB-B9B9FB6A5AB3}"/>
                </a:ext>
              </a:extLst>
            </p:cNvPr>
            <p:cNvGrpSpPr/>
            <p:nvPr/>
          </p:nvGrpSpPr>
          <p:grpSpPr>
            <a:xfrm>
              <a:off x="5002459" y="3207124"/>
              <a:ext cx="783165" cy="209422"/>
              <a:chOff x="5011271" y="2868706"/>
              <a:chExt cx="783165" cy="209422"/>
            </a:xfrm>
          </p:grpSpPr>
          <p:sp>
            <p:nvSpPr>
              <p:cNvPr id="41" name="Rectangle 40">
                <a:extLst>
                  <a:ext uri="{FF2B5EF4-FFF2-40B4-BE49-F238E27FC236}">
                    <a16:creationId xmlns:a16="http://schemas.microsoft.com/office/drawing/2014/main" id="{C3CF15E0-8512-4C0F-91D3-76C446C0E11B}"/>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58FFBC9-6745-47FC-B0C9-2A5C4468E296}"/>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D492567-B13C-41E1-AACA-E9C87F1A2AF9}"/>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5B9B94A-9F3B-4C49-93F9-162F9A660E99}"/>
                </a:ext>
              </a:extLst>
            </p:cNvPr>
            <p:cNvGrpSpPr/>
            <p:nvPr/>
          </p:nvGrpSpPr>
          <p:grpSpPr>
            <a:xfrm>
              <a:off x="5002459" y="3545542"/>
              <a:ext cx="783165" cy="209422"/>
              <a:chOff x="5011271" y="2868706"/>
              <a:chExt cx="783165" cy="209422"/>
            </a:xfrm>
          </p:grpSpPr>
          <p:sp>
            <p:nvSpPr>
              <p:cNvPr id="38" name="Rectangle 37">
                <a:extLst>
                  <a:ext uri="{FF2B5EF4-FFF2-40B4-BE49-F238E27FC236}">
                    <a16:creationId xmlns:a16="http://schemas.microsoft.com/office/drawing/2014/main" id="{BD5D3D23-859C-433C-895F-F035DDC30A92}"/>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97D9BC5-0C5F-4878-A08E-F3956C2153AC}"/>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58CDEAC-CCDB-4E6D-B352-8726A3219BFE}"/>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7" name="Straight Connector 46">
            <a:extLst>
              <a:ext uri="{FF2B5EF4-FFF2-40B4-BE49-F238E27FC236}">
                <a16:creationId xmlns:a16="http://schemas.microsoft.com/office/drawing/2014/main" id="{EA1C97CB-AE74-41D1-A1BE-C823676CBCAF}"/>
              </a:ext>
            </a:extLst>
          </p:cNvPr>
          <p:cNvCxnSpPr>
            <a:cxnSpLocks/>
          </p:cNvCxnSpPr>
          <p:nvPr/>
        </p:nvCxnSpPr>
        <p:spPr>
          <a:xfrm>
            <a:off x="1789467" y="4795894"/>
            <a:ext cx="5247973" cy="0"/>
          </a:xfrm>
          <a:prstGeom prst="line">
            <a:avLst/>
          </a:prstGeom>
          <a:ln w="63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B948E3A-9967-4853-8DED-3F044806CD6D}"/>
              </a:ext>
            </a:extLst>
          </p:cNvPr>
          <p:cNvSpPr/>
          <p:nvPr/>
        </p:nvSpPr>
        <p:spPr bwMode="auto">
          <a:xfrm>
            <a:off x="1258108" y="4692010"/>
            <a:ext cx="2112645"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26A256C0-17AA-4D8D-859E-10B23BFB010B}"/>
              </a:ext>
            </a:extLst>
          </p:cNvPr>
          <p:cNvSpPr/>
          <p:nvPr/>
        </p:nvSpPr>
        <p:spPr bwMode="auto">
          <a:xfrm rot="10800000">
            <a:off x="5668726" y="4569123"/>
            <a:ext cx="2311450"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0246D11F-B45A-472C-917D-48863AFC2F7F}"/>
              </a:ext>
            </a:extLst>
          </p:cNvPr>
          <p:cNvSpPr/>
          <p:nvPr/>
        </p:nvSpPr>
        <p:spPr bwMode="auto">
          <a:xfrm>
            <a:off x="4006698" y="4800261"/>
            <a:ext cx="2089302" cy="326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1600" b="0" i="0" u="none" strike="noStrike" kern="0" cap="none" spc="0" normalizeH="0" baseline="0" noProof="0">
                <a:ln>
                  <a:noFill/>
                </a:ln>
                <a:solidFill>
                  <a:srgbClr val="FFFFFF">
                    <a:lumMod val="50000"/>
                  </a:srgbClr>
                </a:solidFill>
                <a:effectLst/>
                <a:uLnTx/>
                <a:uFillTx/>
                <a:latin typeface="Segoe UI Semibold"/>
                <a:ea typeface="+mn-ea"/>
                <a:cs typeface="Segoe UI Semilight" panose="020B0402040204020203" pitchFamily="34" charset="0"/>
              </a:rPr>
              <a:t>Your Apps</a:t>
            </a:r>
          </a:p>
        </p:txBody>
      </p:sp>
      <p:sp>
        <p:nvSpPr>
          <p:cNvPr id="51" name="Title 2">
            <a:extLst>
              <a:ext uri="{FF2B5EF4-FFF2-40B4-BE49-F238E27FC236}">
                <a16:creationId xmlns:a16="http://schemas.microsoft.com/office/drawing/2014/main" id="{6E37691C-DF25-4D46-A2DE-89E3505598C1}"/>
              </a:ext>
            </a:extLst>
          </p:cNvPr>
          <p:cNvSpPr txBox="1">
            <a:spLocks/>
          </p:cNvSpPr>
          <p:nvPr/>
        </p:nvSpPr>
        <p:spPr>
          <a:xfrm>
            <a:off x="515619" y="5619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Building AI apps &amp; agents</a:t>
            </a:r>
            <a:endParaRPr kumimoji="0" lang="en-US" sz="1800" b="1" i="0" u="none" strike="noStrike" kern="1200" cap="none" spc="-49" normalizeH="0" baseline="0" noProof="0" dirty="0">
              <a:ln w="3175">
                <a:noFill/>
              </a:ln>
              <a:gradFill>
                <a:gsLst>
                  <a:gs pos="1250">
                    <a:srgbClr val="0078D4"/>
                  </a:gs>
                  <a:gs pos="100000">
                    <a:srgbClr val="0078D4"/>
                  </a:gs>
                </a:gsLst>
                <a:lin ang="5400000" scaled="0"/>
              </a:gradFill>
              <a:effectLst/>
              <a:uLnTx/>
              <a:uFillTx/>
              <a:latin typeface="Segoe UI Semibold"/>
              <a:ea typeface="+mn-ea"/>
              <a:cs typeface="Segoe UI Light" panose="020B0502040204020203" pitchFamily="34" charset="0"/>
            </a:endParaRPr>
          </a:p>
        </p:txBody>
      </p:sp>
    </p:spTree>
    <p:extLst>
      <p:ext uri="{BB962C8B-B14F-4D97-AF65-F5344CB8AC3E}">
        <p14:creationId xmlns:p14="http://schemas.microsoft.com/office/powerpoint/2010/main" val="237494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48" grpId="0" animBg="1"/>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3033223"/>
            <a:ext cx="3888310" cy="498598"/>
          </a:xfrm>
        </p:spPr>
        <p:txBody>
          <a:bodyPr/>
          <a:lstStyle/>
          <a:p>
            <a:r>
              <a:rPr lang="en-US" dirty="0"/>
              <a:t>Demo</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6" y="3769821"/>
            <a:ext cx="3888310" cy="276999"/>
          </a:xfrm>
        </p:spPr>
        <p:txBody>
          <a:bodyPr/>
          <a:lstStyle/>
          <a:p>
            <a:r>
              <a:rPr lang="en-IN" dirty="0" err="1"/>
              <a:t>Litware</a:t>
            </a:r>
            <a:r>
              <a:rPr lang="en-IN" dirty="0"/>
              <a:t> Insurance Bot</a:t>
            </a:r>
            <a:endParaRPr lang="en-US" dirty="0"/>
          </a:p>
        </p:txBody>
      </p:sp>
      <p:grpSp>
        <p:nvGrpSpPr>
          <p:cNvPr id="6" name="Group 5">
            <a:extLst>
              <a:ext uri="{FF2B5EF4-FFF2-40B4-BE49-F238E27FC236}">
                <a16:creationId xmlns:a16="http://schemas.microsoft.com/office/drawing/2014/main" id="{8FB06C6D-C600-4568-AA20-B303249E946A}"/>
              </a:ext>
            </a:extLst>
          </p:cNvPr>
          <p:cNvGrpSpPr/>
          <p:nvPr/>
        </p:nvGrpSpPr>
        <p:grpSpPr>
          <a:xfrm>
            <a:off x="5207423" y="1558834"/>
            <a:ext cx="5808962" cy="3752260"/>
            <a:chOff x="5726761" y="1677725"/>
            <a:chExt cx="5440846" cy="3514478"/>
          </a:xfrm>
        </p:grpSpPr>
        <p:sp>
          <p:nvSpPr>
            <p:cNvPr id="5" name="Rectangle: Rounded Corners 4">
              <a:extLst>
                <a:ext uri="{FF2B5EF4-FFF2-40B4-BE49-F238E27FC236}">
                  <a16:creationId xmlns:a16="http://schemas.microsoft.com/office/drawing/2014/main" id="{42641BF5-BF7C-47E2-B023-B8CBBDB98BE2}"/>
                </a:ext>
              </a:extLst>
            </p:cNvPr>
            <p:cNvSpPr/>
            <p:nvPr/>
          </p:nvSpPr>
          <p:spPr bwMode="auto">
            <a:xfrm>
              <a:off x="5726761" y="1677725"/>
              <a:ext cx="5440846" cy="3514478"/>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10AB25EE-913B-4A14-9680-06A5442CF120}"/>
                </a:ext>
              </a:extLst>
            </p:cNvPr>
            <p:cNvPicPr>
              <a:picLocks noChangeAspect="1"/>
            </p:cNvPicPr>
            <p:nvPr/>
          </p:nvPicPr>
          <p:blipFill rotWithShape="1">
            <a:blip r:embed="rId4"/>
            <a:srcRect l="19214" t="13814" r="19214" b="17062"/>
            <a:stretch/>
          </p:blipFill>
          <p:spPr>
            <a:xfrm>
              <a:off x="5927697" y="1844704"/>
              <a:ext cx="5038974" cy="3180520"/>
            </a:xfrm>
            <a:prstGeom prst="rect">
              <a:avLst/>
            </a:prstGeom>
            <a:effectLst/>
          </p:spPr>
        </p:pic>
      </p:grpSp>
    </p:spTree>
    <p:custDataLst>
      <p:tags r:id="rId1"/>
    </p:custDataLst>
    <p:extLst>
      <p:ext uri="{BB962C8B-B14F-4D97-AF65-F5344CB8AC3E}">
        <p14:creationId xmlns:p14="http://schemas.microsoft.com/office/powerpoint/2010/main" val="83445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63" presetClass="path" presetSubtype="0" decel="100000" fill="hold" nodeType="withEffect">
                                  <p:stCondLst>
                                    <p:cond delay="0"/>
                                  </p:stCondLst>
                                  <p:childTnLst>
                                    <p:animMotion origin="layout" path="M -4.375E-6 4.07407E-6 L -0.00052 0.07106 " pathEditMode="relative" rAng="0" ptsTypes="AA">
                                      <p:cBhvr>
                                        <p:cTn id="9" dur="500" spd="-100000" fill="hold"/>
                                        <p:tgtEl>
                                          <p:spTgt spid="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78EC42A2-FA67-4286-8232-7D1ACECFA551}"/>
              </a:ext>
            </a:extLst>
          </p:cNvPr>
          <p:cNvSpPr/>
          <p:nvPr/>
        </p:nvSpPr>
        <p:spPr bwMode="auto">
          <a:xfrm>
            <a:off x="4025473" y="1419182"/>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a:ln>
                  <a:noFill/>
                </a:ln>
                <a:solidFill>
                  <a:srgbClr val="0078D4"/>
                </a:solidFill>
                <a:effectLst/>
                <a:uLnTx/>
                <a:uFillTx/>
                <a:latin typeface="Segoe UI Semibold"/>
                <a:ea typeface="Segoe UI" pitchFamily="34" charset="0"/>
                <a:cs typeface="Segoe UI" pitchFamily="34" charset="0"/>
              </a:rPr>
              <a:t>AI</a:t>
            </a:r>
          </a:p>
        </p:txBody>
      </p:sp>
      <p:sp>
        <p:nvSpPr>
          <p:cNvPr id="120" name="Rectangle 119">
            <a:extLst>
              <a:ext uri="{FF2B5EF4-FFF2-40B4-BE49-F238E27FC236}">
                <a16:creationId xmlns:a16="http://schemas.microsoft.com/office/drawing/2014/main" id="{DCFACF76-675D-4AA9-BD05-1995A89266B5}"/>
              </a:ext>
            </a:extLst>
          </p:cNvPr>
          <p:cNvSpPr/>
          <p:nvPr/>
        </p:nvSpPr>
        <p:spPr bwMode="auto">
          <a:xfrm>
            <a:off x="7597195"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a:ln>
                  <a:noFill/>
                </a:ln>
                <a:solidFill>
                  <a:srgbClr val="0078D4"/>
                </a:solidFill>
                <a:effectLst/>
                <a:uLnTx/>
                <a:uFillTx/>
                <a:latin typeface="Segoe UI Semibold"/>
                <a:ea typeface="Segoe UI" pitchFamily="34" charset="0"/>
                <a:cs typeface="Segoe UI" pitchFamily="34" charset="0"/>
              </a:rPr>
              <a:t>Apps</a:t>
            </a:r>
          </a:p>
        </p:txBody>
      </p:sp>
      <p:sp>
        <p:nvSpPr>
          <p:cNvPr id="118" name="Rectangle 117">
            <a:extLst>
              <a:ext uri="{FF2B5EF4-FFF2-40B4-BE49-F238E27FC236}">
                <a16:creationId xmlns:a16="http://schemas.microsoft.com/office/drawing/2014/main" id="{BC30A376-7CA7-4EF0-B1E7-624D31500251}"/>
              </a:ext>
            </a:extLst>
          </p:cNvPr>
          <p:cNvSpPr/>
          <p:nvPr/>
        </p:nvSpPr>
        <p:spPr bwMode="auto">
          <a:xfrm>
            <a:off x="453752"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a:ln>
                  <a:noFill/>
                </a:ln>
                <a:solidFill>
                  <a:srgbClr val="0078D4"/>
                </a:solidFill>
                <a:effectLst/>
                <a:uLnTx/>
                <a:uFillTx/>
                <a:latin typeface="Segoe UI Semibold"/>
                <a:ea typeface="Segoe UI" pitchFamily="34" charset="0"/>
                <a:cs typeface="Segoe UI" pitchFamily="34" charset="0"/>
              </a:rPr>
              <a:t>Data</a:t>
            </a:r>
          </a:p>
        </p:txBody>
      </p:sp>
      <p:pic>
        <p:nvPicPr>
          <p:cNvPr id="54" name="Shape 215">
            <a:extLst>
              <a:ext uri="{FF2B5EF4-FFF2-40B4-BE49-F238E27FC236}">
                <a16:creationId xmlns:a16="http://schemas.microsoft.com/office/drawing/2014/main" id="{557C3610-03C0-4FF0-B787-B7BFC3EF46A1}"/>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8842865" y="2180191"/>
            <a:ext cx="617622" cy="617622"/>
          </a:xfrm>
          <a:prstGeom prst="rect">
            <a:avLst/>
          </a:prstGeom>
          <a:noFill/>
          <a:ln>
            <a:noFill/>
          </a:ln>
        </p:spPr>
      </p:pic>
      <p:sp>
        <p:nvSpPr>
          <p:cNvPr id="55" name="Shape 216">
            <a:extLst>
              <a:ext uri="{FF2B5EF4-FFF2-40B4-BE49-F238E27FC236}">
                <a16:creationId xmlns:a16="http://schemas.microsoft.com/office/drawing/2014/main" id="{229AB217-C537-4729-B88F-138DE974D00E}"/>
              </a:ext>
            </a:extLst>
          </p:cNvPr>
          <p:cNvSpPr txBox="1"/>
          <p:nvPr/>
        </p:nvSpPr>
        <p:spPr>
          <a:xfrm>
            <a:off x="8427359" y="2903395"/>
            <a:ext cx="1448632" cy="276999"/>
          </a:xfrm>
          <a:prstGeom prst="rect">
            <a:avLst/>
          </a:prstGeom>
          <a:noFill/>
          <a:ln>
            <a:noFill/>
          </a:ln>
        </p:spPr>
        <p:txBody>
          <a:bodyPr wrap="square"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66666"/>
                </a:solidFill>
                <a:effectLst/>
                <a:uLnTx/>
                <a:uFillTx/>
                <a:latin typeface="Segoe UI Semibold"/>
                <a:ea typeface="+mn-ea"/>
                <a:cs typeface="Arial"/>
                <a:sym typeface="Arial"/>
              </a:rPr>
              <a:t>Azure App Service</a:t>
            </a:r>
            <a:endParaRPr kumimoji="0" lang="en" sz="1200" b="1" i="0" u="none" strike="noStrike" kern="0" cap="none" spc="0" normalizeH="0" baseline="0" noProof="0">
              <a:ln>
                <a:noFill/>
              </a:ln>
              <a:solidFill>
                <a:srgbClr val="666666"/>
              </a:solidFill>
              <a:effectLst/>
              <a:uLnTx/>
              <a:uFillTx/>
              <a:latin typeface="Segoe UI Semibold"/>
              <a:ea typeface="+mn-ea"/>
              <a:cs typeface="Arial"/>
              <a:sym typeface="Arial"/>
            </a:endParaRPr>
          </a:p>
        </p:txBody>
      </p:sp>
      <p:sp>
        <p:nvSpPr>
          <p:cNvPr id="68" name="Shape 236">
            <a:extLst>
              <a:ext uri="{FF2B5EF4-FFF2-40B4-BE49-F238E27FC236}">
                <a16:creationId xmlns:a16="http://schemas.microsoft.com/office/drawing/2014/main" id="{06F6BD34-1A87-4D7E-B89A-8B7B053FD548}"/>
              </a:ext>
            </a:extLst>
          </p:cNvPr>
          <p:cNvSpPr txBox="1"/>
          <p:nvPr/>
        </p:nvSpPr>
        <p:spPr>
          <a:xfrm>
            <a:off x="4558938" y="3427355"/>
            <a:ext cx="2042029"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rPr>
              <a:t>Cognitive Services</a:t>
            </a:r>
            <a:endParaRPr kumimoji="0" lang="en"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endParaRPr>
          </a:p>
        </p:txBody>
      </p:sp>
      <p:pic>
        <p:nvPicPr>
          <p:cNvPr id="74" name="Shape 269">
            <a:extLst>
              <a:ext uri="{FF2B5EF4-FFF2-40B4-BE49-F238E27FC236}">
                <a16:creationId xmlns:a16="http://schemas.microsoft.com/office/drawing/2014/main" id="{86C8BD0A-86B4-49DD-8FF0-71CD8568CD75}"/>
              </a:ext>
            </a:extLst>
          </p:cNvPr>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746147" y="5454343"/>
            <a:ext cx="524172" cy="524170"/>
          </a:xfrm>
          <a:prstGeom prst="rect">
            <a:avLst/>
          </a:prstGeom>
          <a:noFill/>
          <a:ln>
            <a:noFill/>
          </a:ln>
        </p:spPr>
      </p:pic>
      <p:sp>
        <p:nvSpPr>
          <p:cNvPr id="75" name="Shape 270">
            <a:extLst>
              <a:ext uri="{FF2B5EF4-FFF2-40B4-BE49-F238E27FC236}">
                <a16:creationId xmlns:a16="http://schemas.microsoft.com/office/drawing/2014/main" id="{84533E98-C535-4B87-96D0-F509ECE62D27}"/>
              </a:ext>
            </a:extLst>
          </p:cNvPr>
          <p:cNvSpPr txBox="1"/>
          <p:nvPr/>
        </p:nvSpPr>
        <p:spPr>
          <a:xfrm>
            <a:off x="1575632" y="6081299"/>
            <a:ext cx="865201" cy="461665"/>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66666"/>
                </a:solidFill>
                <a:effectLst/>
                <a:uLnTx/>
                <a:uFillTx/>
                <a:latin typeface="Segoe UI Semibold"/>
                <a:ea typeface="+mn-ea"/>
                <a:cs typeface="Arial"/>
                <a:sym typeface="Arial"/>
              </a:rPr>
              <a:t>Azure </a:t>
            </a:r>
            <a:r>
              <a:rPr kumimoji="0" lang="en" sz="1200" b="1" i="0" u="none" strike="noStrike" kern="0" cap="none" spc="0" normalizeH="0" baseline="0" noProof="0" dirty="0">
                <a:ln>
                  <a:noFill/>
                </a:ln>
                <a:solidFill>
                  <a:srgbClr val="666666"/>
                </a:solidFill>
                <a:effectLst/>
                <a:uLnTx/>
                <a:uFillTx/>
                <a:latin typeface="Segoe UI Semibold"/>
                <a:ea typeface="+mn-ea"/>
                <a:cs typeface="Arial"/>
                <a:sym typeface="Arial"/>
              </a:rPr>
              <a:t>SQL DB</a:t>
            </a:r>
          </a:p>
        </p:txBody>
      </p:sp>
      <p:grpSp>
        <p:nvGrpSpPr>
          <p:cNvPr id="80" name="Group 79">
            <a:extLst>
              <a:ext uri="{FF2B5EF4-FFF2-40B4-BE49-F238E27FC236}">
                <a16:creationId xmlns:a16="http://schemas.microsoft.com/office/drawing/2014/main" id="{3962BE4D-91F7-4C52-A2C9-39E7A5A6AB31}"/>
              </a:ext>
            </a:extLst>
          </p:cNvPr>
          <p:cNvGrpSpPr/>
          <p:nvPr/>
        </p:nvGrpSpPr>
        <p:grpSpPr>
          <a:xfrm>
            <a:off x="5271120" y="4419908"/>
            <a:ext cx="666716" cy="463542"/>
            <a:chOff x="5863455" y="1431691"/>
            <a:chExt cx="453200" cy="312400"/>
          </a:xfrm>
        </p:grpSpPr>
        <p:sp>
          <p:nvSpPr>
            <p:cNvPr id="81" name="Arrow: Chevron 80">
              <a:extLst>
                <a:ext uri="{FF2B5EF4-FFF2-40B4-BE49-F238E27FC236}">
                  <a16:creationId xmlns:a16="http://schemas.microsoft.com/office/drawing/2014/main" id="{AFCCC658-BDD3-4BDD-B1CF-3A6903981221}"/>
                </a:ext>
              </a:extLst>
            </p:cNvPr>
            <p:cNvSpPr/>
            <p:nvPr/>
          </p:nvSpPr>
          <p:spPr bwMode="auto">
            <a:xfrm rot="18838267">
              <a:off x="6110833" y="1361098"/>
              <a:ext cx="135229" cy="276415"/>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82" name="Arrow: Chevron 81">
              <a:extLst>
                <a:ext uri="{FF2B5EF4-FFF2-40B4-BE49-F238E27FC236}">
                  <a16:creationId xmlns:a16="http://schemas.microsoft.com/office/drawing/2014/main" id="{F6AEE3BB-DD42-467A-BD3C-62E334249965}"/>
                </a:ext>
              </a:extLst>
            </p:cNvPr>
            <p:cNvSpPr/>
            <p:nvPr/>
          </p:nvSpPr>
          <p:spPr bwMode="auto">
            <a:xfrm rot="8038267">
              <a:off x="5934048" y="1538269"/>
              <a:ext cx="135229" cy="276416"/>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mn-ea"/>
                <a:cs typeface="Segoe UI" pitchFamily="34" charset="0"/>
              </a:endParaRPr>
            </a:p>
          </p:txBody>
        </p:sp>
        <p:sp>
          <p:nvSpPr>
            <p:cNvPr id="83" name="Oval 82">
              <a:extLst>
                <a:ext uri="{FF2B5EF4-FFF2-40B4-BE49-F238E27FC236}">
                  <a16:creationId xmlns:a16="http://schemas.microsoft.com/office/drawing/2014/main" id="{E4839709-55CE-4491-B7EB-F48B2D2CF8A3}"/>
                </a:ext>
              </a:extLst>
            </p:cNvPr>
            <p:cNvSpPr/>
            <p:nvPr/>
          </p:nvSpPr>
          <p:spPr bwMode="auto">
            <a:xfrm>
              <a:off x="6010890" y="1556458"/>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C75E5700-184B-40E7-81ED-DA5BB205252C}"/>
                </a:ext>
              </a:extLst>
            </p:cNvPr>
            <p:cNvSpPr/>
            <p:nvPr/>
          </p:nvSpPr>
          <p:spPr bwMode="auto">
            <a:xfrm>
              <a:off x="6102283" y="1556446"/>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
        <p:nvSpPr>
          <p:cNvPr id="78" name="Shape 248">
            <a:extLst>
              <a:ext uri="{FF2B5EF4-FFF2-40B4-BE49-F238E27FC236}">
                <a16:creationId xmlns:a16="http://schemas.microsoft.com/office/drawing/2014/main" id="{4F1F3F9C-446E-4F8A-8EC8-12EEDDBD1550}"/>
              </a:ext>
            </a:extLst>
          </p:cNvPr>
          <p:cNvSpPr txBox="1"/>
          <p:nvPr/>
        </p:nvSpPr>
        <p:spPr>
          <a:xfrm>
            <a:off x="4943445" y="4913231"/>
            <a:ext cx="1273017"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rPr>
              <a:t>Bot Service</a:t>
            </a:r>
            <a:endParaRPr kumimoji="0" lang="en"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Arial"/>
            </a:endParaRPr>
          </a:p>
        </p:txBody>
      </p:sp>
      <p:sp>
        <p:nvSpPr>
          <p:cNvPr id="86" name="Shape 101">
            <a:extLst>
              <a:ext uri="{FF2B5EF4-FFF2-40B4-BE49-F238E27FC236}">
                <a16:creationId xmlns:a16="http://schemas.microsoft.com/office/drawing/2014/main" id="{824CC5FE-7F39-49E8-990B-5D2CB0247DCF}"/>
              </a:ext>
            </a:extLst>
          </p:cNvPr>
          <p:cNvSpPr txBox="1"/>
          <p:nvPr/>
        </p:nvSpPr>
        <p:spPr>
          <a:xfrm>
            <a:off x="1217770" y="2903395"/>
            <a:ext cx="1580924" cy="276999"/>
          </a:xfrm>
          <a:prstGeom prst="rect">
            <a:avLst/>
          </a:prstGeom>
          <a:noFill/>
          <a:ln>
            <a:noFill/>
          </a:ln>
        </p:spPr>
        <p:txBody>
          <a:bodyPr wrap="square" lIns="91440" tIns="45720" rIns="91440" bIns="4572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505050"/>
                </a:solidFill>
                <a:effectLst/>
                <a:uLnTx/>
                <a:uFillTx/>
                <a:latin typeface="Segoe UI Semibold"/>
                <a:ea typeface="+mn-ea"/>
                <a:cs typeface="Segoe UI Semibold" panose="020B0702040204020203" pitchFamily="34" charset="0"/>
                <a:sym typeface="Calibri"/>
              </a:rPr>
              <a:t>Azure Cosmos DB</a:t>
            </a:r>
          </a:p>
        </p:txBody>
      </p:sp>
      <p:cxnSp>
        <p:nvCxnSpPr>
          <p:cNvPr id="99" name="Straight Arrow Connector 98">
            <a:extLst>
              <a:ext uri="{FF2B5EF4-FFF2-40B4-BE49-F238E27FC236}">
                <a16:creationId xmlns:a16="http://schemas.microsoft.com/office/drawing/2014/main" id="{F39EB90C-5EE6-4280-B9BA-0698846F9D89}"/>
              </a:ext>
            </a:extLst>
          </p:cNvPr>
          <p:cNvCxnSpPr>
            <a:cxnSpLocks/>
          </p:cNvCxnSpPr>
          <p:nvPr/>
        </p:nvCxnSpPr>
        <p:spPr>
          <a:xfrm flipV="1">
            <a:off x="2557706" y="2481153"/>
            <a:ext cx="6093547" cy="0"/>
          </a:xfrm>
          <a:prstGeom prst="straightConnector1">
            <a:avLst/>
          </a:prstGeom>
          <a:noFill/>
          <a:ln w="12700" cap="flat" cmpd="sng">
            <a:solidFill>
              <a:schemeClr val="accent1"/>
            </a:solidFill>
            <a:prstDash val="dash"/>
            <a:round/>
            <a:headEnd type="triangle" w="med" len="med"/>
            <a:tailEnd type="triangle" w="med" len="med"/>
          </a:ln>
        </p:spPr>
      </p:cxnSp>
      <p:sp>
        <p:nvSpPr>
          <p:cNvPr id="111" name="TextBox 110">
            <a:extLst>
              <a:ext uri="{FF2B5EF4-FFF2-40B4-BE49-F238E27FC236}">
                <a16:creationId xmlns:a16="http://schemas.microsoft.com/office/drawing/2014/main" id="{F835E4CF-9899-4CEC-86C7-0646C3D4F579}"/>
              </a:ext>
            </a:extLst>
          </p:cNvPr>
          <p:cNvSpPr txBox="1"/>
          <p:nvPr/>
        </p:nvSpPr>
        <p:spPr>
          <a:xfrm>
            <a:off x="4384576" y="3103471"/>
            <a:ext cx="348725"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112" name="TextBox 111">
            <a:extLst>
              <a:ext uri="{FF2B5EF4-FFF2-40B4-BE49-F238E27FC236}">
                <a16:creationId xmlns:a16="http://schemas.microsoft.com/office/drawing/2014/main" id="{2292E516-6FC3-431B-8191-DBF6C4D8E62B}"/>
              </a:ext>
            </a:extLst>
          </p:cNvPr>
          <p:cNvSpPr txBox="1"/>
          <p:nvPr/>
        </p:nvSpPr>
        <p:spPr>
          <a:xfrm>
            <a:off x="5014024"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113" name="TextBox 112">
            <a:extLst>
              <a:ext uri="{FF2B5EF4-FFF2-40B4-BE49-F238E27FC236}">
                <a16:creationId xmlns:a16="http://schemas.microsoft.com/office/drawing/2014/main" id="{A01698AA-D5F5-4178-AFF2-064857F5CAB6}"/>
              </a:ext>
            </a:extLst>
          </p:cNvPr>
          <p:cNvSpPr txBox="1"/>
          <p:nvPr/>
        </p:nvSpPr>
        <p:spPr>
          <a:xfrm>
            <a:off x="5668665" y="3103471"/>
            <a:ext cx="66497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114" name="TextBox 113">
            <a:extLst>
              <a:ext uri="{FF2B5EF4-FFF2-40B4-BE49-F238E27FC236}">
                <a16:creationId xmlns:a16="http://schemas.microsoft.com/office/drawing/2014/main" id="{369B4570-E45B-4380-A4E1-CEBD458ED0E8}"/>
              </a:ext>
            </a:extLst>
          </p:cNvPr>
          <p:cNvSpPr txBox="1"/>
          <p:nvPr/>
        </p:nvSpPr>
        <p:spPr>
          <a:xfrm>
            <a:off x="6484226"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cxnSp>
        <p:nvCxnSpPr>
          <p:cNvPr id="165" name="Straight Connector 164">
            <a:extLst>
              <a:ext uri="{FF2B5EF4-FFF2-40B4-BE49-F238E27FC236}">
                <a16:creationId xmlns:a16="http://schemas.microsoft.com/office/drawing/2014/main" id="{D4DF921E-6198-43A8-8C62-61E11197D0D8}"/>
              </a:ext>
            </a:extLst>
          </p:cNvPr>
          <p:cNvCxnSpPr>
            <a:cxnSpLocks/>
          </p:cNvCxnSpPr>
          <p:nvPr/>
        </p:nvCxnSpPr>
        <p:spPr>
          <a:xfrm>
            <a:off x="3226707" y="2497431"/>
            <a:ext cx="0" cy="3228237"/>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9E82C97-0D3E-4DBF-A967-6111C727B4FF}"/>
              </a:ext>
            </a:extLst>
          </p:cNvPr>
          <p:cNvCxnSpPr>
            <a:cxnSpLocks/>
          </p:cNvCxnSpPr>
          <p:nvPr/>
        </p:nvCxnSpPr>
        <p:spPr>
          <a:xfrm flipV="1">
            <a:off x="3226707" y="4584574"/>
            <a:ext cx="1932495"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442A94EE-3E8F-4BCC-B37D-E982E7BD0C4C}"/>
              </a:ext>
            </a:extLst>
          </p:cNvPr>
          <p:cNvCxnSpPr>
            <a:cxnSpLocks/>
          </p:cNvCxnSpPr>
          <p:nvPr/>
        </p:nvCxnSpPr>
        <p:spPr>
          <a:xfrm flipH="1">
            <a:off x="5969795" y="4584599"/>
            <a:ext cx="2231180"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B0C27E6-665F-49D2-B1DC-18F4498C84B4}"/>
              </a:ext>
            </a:extLst>
          </p:cNvPr>
          <p:cNvCxnSpPr>
            <a:cxnSpLocks/>
          </p:cNvCxnSpPr>
          <p:nvPr/>
        </p:nvCxnSpPr>
        <p:spPr>
          <a:xfrm>
            <a:off x="8200975" y="2481153"/>
            <a:ext cx="0" cy="3233235"/>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267667B-CE58-46D2-8040-9C8FC717B691}"/>
              </a:ext>
            </a:extLst>
          </p:cNvPr>
          <p:cNvCxnSpPr>
            <a:cxnSpLocks/>
          </p:cNvCxnSpPr>
          <p:nvPr/>
        </p:nvCxnSpPr>
        <p:spPr>
          <a:xfrm flipV="1">
            <a:off x="5579953" y="3668486"/>
            <a:ext cx="0" cy="541130"/>
          </a:xfrm>
          <a:prstGeom prst="straightConnector1">
            <a:avLst/>
          </a:prstGeom>
          <a:ln w="12700">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0A5BE6-7AD1-4CC5-8F9A-7EF909C44E00}"/>
              </a:ext>
            </a:extLst>
          </p:cNvPr>
          <p:cNvCxnSpPr>
            <a:cxnSpLocks/>
          </p:cNvCxnSpPr>
          <p:nvPr/>
        </p:nvCxnSpPr>
        <p:spPr>
          <a:xfrm flipV="1">
            <a:off x="5581882" y="2478808"/>
            <a:ext cx="0" cy="225796"/>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A507FDC-774E-46C5-84D5-BD9C9904D77D}"/>
              </a:ext>
            </a:extLst>
          </p:cNvPr>
          <p:cNvCxnSpPr>
            <a:cxnSpLocks/>
          </p:cNvCxnSpPr>
          <p:nvPr/>
        </p:nvCxnSpPr>
        <p:spPr>
          <a:xfrm flipH="1" flipV="1">
            <a:off x="9629190" y="2485197"/>
            <a:ext cx="1373212" cy="7610"/>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Shape 222">
            <a:extLst>
              <a:ext uri="{FF2B5EF4-FFF2-40B4-BE49-F238E27FC236}">
                <a16:creationId xmlns:a16="http://schemas.microsoft.com/office/drawing/2014/main" id="{9F1852FE-8ABA-441D-AAD5-F863505BC14A}"/>
              </a:ext>
            </a:extLst>
          </p:cNvPr>
          <p:cNvSpPr txBox="1"/>
          <p:nvPr/>
        </p:nvSpPr>
        <p:spPr>
          <a:xfrm>
            <a:off x="10818973" y="2897214"/>
            <a:ext cx="1154362" cy="461665"/>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66666"/>
                </a:solidFill>
                <a:effectLst/>
                <a:uLnTx/>
                <a:uFillTx/>
                <a:latin typeface="Segoe UI Semibold"/>
                <a:ea typeface="+mn-ea"/>
                <a:cs typeface="Arial"/>
                <a:sym typeface="Arial"/>
              </a:rPr>
              <a:t>Web &amp; mobile apps</a:t>
            </a:r>
            <a:endParaRPr kumimoji="0" lang="en" sz="1200" b="1" i="0" u="none" strike="noStrike" kern="0" cap="none" spc="0" normalizeH="0" baseline="0" noProof="0">
              <a:ln>
                <a:noFill/>
              </a:ln>
              <a:solidFill>
                <a:srgbClr val="666666"/>
              </a:solidFill>
              <a:effectLst/>
              <a:uLnTx/>
              <a:uFillTx/>
              <a:latin typeface="Segoe UI Semibold"/>
              <a:ea typeface="+mn-ea"/>
              <a:cs typeface="Arial"/>
              <a:sym typeface="Arial"/>
            </a:endParaRPr>
          </a:p>
        </p:txBody>
      </p:sp>
      <p:sp>
        <p:nvSpPr>
          <p:cNvPr id="138" name="TextBox 137">
            <a:extLst>
              <a:ext uri="{FF2B5EF4-FFF2-40B4-BE49-F238E27FC236}">
                <a16:creationId xmlns:a16="http://schemas.microsoft.com/office/drawing/2014/main" id="{1959E020-D5DE-476F-8909-EB10AF7ADC1F}"/>
              </a:ext>
            </a:extLst>
          </p:cNvPr>
          <p:cNvSpPr txBox="1"/>
          <p:nvPr/>
        </p:nvSpPr>
        <p:spPr>
          <a:xfrm>
            <a:off x="10694754" y="6081299"/>
            <a:ext cx="1497246" cy="276999"/>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666666"/>
                </a:solidFill>
                <a:effectLst/>
                <a:uLnTx/>
                <a:uFillTx/>
                <a:latin typeface="Segoe UI Semibold"/>
                <a:ea typeface="+mn-ea"/>
                <a:cs typeface="Arial"/>
              </a:rPr>
              <a:t>CRM</a:t>
            </a:r>
          </a:p>
        </p:txBody>
      </p:sp>
      <p:sp>
        <p:nvSpPr>
          <p:cNvPr id="2" name="Title 1">
            <a:extLst>
              <a:ext uri="{FF2B5EF4-FFF2-40B4-BE49-F238E27FC236}">
                <a16:creationId xmlns:a16="http://schemas.microsoft.com/office/drawing/2014/main" id="{9736B666-DA14-44DE-9472-061FF4B390F4}"/>
              </a:ext>
            </a:extLst>
          </p:cNvPr>
          <p:cNvSpPr>
            <a:spLocks noGrp="1"/>
          </p:cNvSpPr>
          <p:nvPr>
            <p:ph type="title"/>
          </p:nvPr>
        </p:nvSpPr>
        <p:spPr/>
        <p:txBody>
          <a:bodyPr/>
          <a:lstStyle/>
          <a:p>
            <a:pPr algn="ctr"/>
            <a:r>
              <a:rPr lang="en-US">
                <a:cs typeface="Segoe UI Light" panose="020B0502040204020203" pitchFamily="34" charset="0"/>
              </a:rPr>
              <a:t>AI apps &amp; agents: How the demo was built</a:t>
            </a:r>
          </a:p>
        </p:txBody>
      </p:sp>
      <p:sp>
        <p:nvSpPr>
          <p:cNvPr id="106" name="Freeform: Shape 105">
            <a:extLst>
              <a:ext uri="{FF2B5EF4-FFF2-40B4-BE49-F238E27FC236}">
                <a16:creationId xmlns:a16="http://schemas.microsoft.com/office/drawing/2014/main" id="{8662C779-9005-4973-B625-BBE4F2C7F850}"/>
              </a:ext>
            </a:extLst>
          </p:cNvPr>
          <p:cNvSpPr/>
          <p:nvPr/>
        </p:nvSpPr>
        <p:spPr bwMode="auto">
          <a:xfrm>
            <a:off x="1650372" y="2157604"/>
            <a:ext cx="715722" cy="66279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AF14774A-7060-4BFF-AF59-2D55AB26FAE0}"/>
              </a:ext>
            </a:extLst>
          </p:cNvPr>
          <p:cNvCxnSpPr>
            <a:cxnSpLocks/>
          </p:cNvCxnSpPr>
          <p:nvPr/>
        </p:nvCxnSpPr>
        <p:spPr>
          <a:xfrm flipV="1">
            <a:off x="2557706" y="5714388"/>
            <a:ext cx="8444696" cy="0"/>
          </a:xfrm>
          <a:prstGeom prst="straightConnector1">
            <a:avLst/>
          </a:prstGeom>
          <a:noFill/>
          <a:ln w="12700" cap="flat" cmpd="sng">
            <a:solidFill>
              <a:schemeClr val="accent1"/>
            </a:solidFill>
            <a:prstDash val="dash"/>
            <a:round/>
            <a:headEnd type="triangle" w="med" len="med"/>
            <a:tailEnd type="triangle" w="med" len="med"/>
          </a:ln>
        </p:spPr>
      </p:cxnSp>
      <p:sp>
        <p:nvSpPr>
          <p:cNvPr id="20" name="Graphic 569">
            <a:extLst>
              <a:ext uri="{FF2B5EF4-FFF2-40B4-BE49-F238E27FC236}">
                <a16:creationId xmlns:a16="http://schemas.microsoft.com/office/drawing/2014/main" id="{8E9014A3-D557-4870-9704-2FBF73EA9809}"/>
              </a:ext>
            </a:extLst>
          </p:cNvPr>
          <p:cNvSpPr/>
          <p:nvPr/>
        </p:nvSpPr>
        <p:spPr>
          <a:xfrm>
            <a:off x="5838933" y="2783103"/>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4" name="Rounded Rectangular Callout 243">
            <a:extLst>
              <a:ext uri="{FF2B5EF4-FFF2-40B4-BE49-F238E27FC236}">
                <a16:creationId xmlns:a16="http://schemas.microsoft.com/office/drawing/2014/main" id="{CADB8750-1627-44B1-B4E9-FE5874C723CD}"/>
              </a:ext>
            </a:extLst>
          </p:cNvPr>
          <p:cNvSpPr/>
          <p:nvPr/>
        </p:nvSpPr>
        <p:spPr bwMode="auto">
          <a:xfrm>
            <a:off x="5160605" y="2841484"/>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grpSp>
        <p:nvGrpSpPr>
          <p:cNvPr id="24" name="Group 23">
            <a:extLst>
              <a:ext uri="{FF2B5EF4-FFF2-40B4-BE49-F238E27FC236}">
                <a16:creationId xmlns:a16="http://schemas.microsoft.com/office/drawing/2014/main" id="{AAD7CF2E-C00D-4AD0-806C-C64CC52EEDDF}"/>
              </a:ext>
            </a:extLst>
          </p:cNvPr>
          <p:cNvGrpSpPr/>
          <p:nvPr/>
        </p:nvGrpSpPr>
        <p:grpSpPr>
          <a:xfrm>
            <a:off x="6583777" y="2783853"/>
            <a:ext cx="281008" cy="281008"/>
            <a:chOff x="6511270" y="2828232"/>
            <a:chExt cx="281008" cy="281008"/>
          </a:xfrm>
        </p:grpSpPr>
        <p:sp>
          <p:nvSpPr>
            <p:cNvPr id="23" name="Oval 22">
              <a:extLst>
                <a:ext uri="{FF2B5EF4-FFF2-40B4-BE49-F238E27FC236}">
                  <a16:creationId xmlns:a16="http://schemas.microsoft.com/office/drawing/2014/main" id="{4A82EB6C-2AB6-4B23-936E-467EC7684E63}"/>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C1793CB2-C278-40BA-8FC0-8900B56C4679}"/>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7459FAF7-D80F-4E82-A3AB-1BB8B3A3CA2B}"/>
              </a:ext>
            </a:extLst>
          </p:cNvPr>
          <p:cNvGrpSpPr/>
          <p:nvPr/>
        </p:nvGrpSpPr>
        <p:grpSpPr>
          <a:xfrm>
            <a:off x="4388217" y="2829632"/>
            <a:ext cx="341442" cy="189450"/>
            <a:chOff x="6827151" y="1675311"/>
            <a:chExt cx="341442" cy="189450"/>
          </a:xfrm>
        </p:grpSpPr>
        <p:sp>
          <p:nvSpPr>
            <p:cNvPr id="167" name="eye_2">
              <a:extLst>
                <a:ext uri="{FF2B5EF4-FFF2-40B4-BE49-F238E27FC236}">
                  <a16:creationId xmlns:a16="http://schemas.microsoft.com/office/drawing/2014/main" id="{0FBF717B-9091-4090-846D-4B1EF024347F}"/>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Oval 20">
              <a:extLst>
                <a:ext uri="{FF2B5EF4-FFF2-40B4-BE49-F238E27FC236}">
                  <a16:creationId xmlns:a16="http://schemas.microsoft.com/office/drawing/2014/main" id="{95414BE4-603B-40C0-B6D4-FEF4FEE81E2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eye_2">
              <a:extLst>
                <a:ext uri="{FF2B5EF4-FFF2-40B4-BE49-F238E27FC236}">
                  <a16:creationId xmlns:a16="http://schemas.microsoft.com/office/drawing/2014/main" id="{231A9174-99CD-4165-B283-82637A219701}"/>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CB9590A-0101-413A-A76E-667923E59903}"/>
              </a:ext>
            </a:extLst>
          </p:cNvPr>
          <p:cNvGrpSpPr/>
          <p:nvPr/>
        </p:nvGrpSpPr>
        <p:grpSpPr>
          <a:xfrm>
            <a:off x="11045596" y="2247786"/>
            <a:ext cx="736138" cy="490042"/>
            <a:chOff x="11045596" y="2247786"/>
            <a:chExt cx="736138" cy="490042"/>
          </a:xfrm>
        </p:grpSpPr>
        <p:grpSp>
          <p:nvGrpSpPr>
            <p:cNvPr id="190" name="Group 189">
              <a:extLst>
                <a:ext uri="{FF2B5EF4-FFF2-40B4-BE49-F238E27FC236}">
                  <a16:creationId xmlns:a16="http://schemas.microsoft.com/office/drawing/2014/main" id="{694A5641-4604-49AC-9B0A-76B0326B1525}"/>
                </a:ext>
              </a:extLst>
            </p:cNvPr>
            <p:cNvGrpSpPr/>
            <p:nvPr/>
          </p:nvGrpSpPr>
          <p:grpSpPr>
            <a:xfrm>
              <a:off x="11045596" y="2247786"/>
              <a:ext cx="736138" cy="490042"/>
              <a:chOff x="2158428" y="1769885"/>
              <a:chExt cx="6300710" cy="4194336"/>
            </a:xfrm>
          </p:grpSpPr>
          <p:sp>
            <p:nvSpPr>
              <p:cNvPr id="191" name="Rectangle 190">
                <a:extLst>
                  <a:ext uri="{FF2B5EF4-FFF2-40B4-BE49-F238E27FC236}">
                    <a16:creationId xmlns:a16="http://schemas.microsoft.com/office/drawing/2014/main" id="{DF1F9EE1-B9DA-46C5-B3EC-530F39D5BA02}"/>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63C491E7-C768-4F10-9024-172C56945D8E}"/>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Rounded Rectangle 215">
                <a:extLst>
                  <a:ext uri="{FF2B5EF4-FFF2-40B4-BE49-F238E27FC236}">
                    <a16:creationId xmlns:a16="http://schemas.microsoft.com/office/drawing/2014/main" id="{85305BCF-362C-41C6-B9B1-E22BC7687DB5}"/>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Multiply 216">
                <a:extLst>
                  <a:ext uri="{FF2B5EF4-FFF2-40B4-BE49-F238E27FC236}">
                    <a16:creationId xmlns:a16="http://schemas.microsoft.com/office/drawing/2014/main" id="{D57EB3E5-5FF2-41AB-BD2F-E263C2EBD298}"/>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16D2B04-F4AB-477B-ABC0-1D842E1C65AE}"/>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Freeform 221">
                <a:extLst>
                  <a:ext uri="{FF2B5EF4-FFF2-40B4-BE49-F238E27FC236}">
                    <a16:creationId xmlns:a16="http://schemas.microsoft.com/office/drawing/2014/main" id="{91945F6B-874E-46E9-8CE2-F258C7E4174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8" name="Up Arrow 6">
              <a:extLst>
                <a:ext uri="{FF2B5EF4-FFF2-40B4-BE49-F238E27FC236}">
                  <a16:creationId xmlns:a16="http://schemas.microsoft.com/office/drawing/2014/main" id="{C2C0D440-8A7B-4D9C-820A-757CF7A40F84}"/>
                </a:ext>
              </a:extLst>
            </p:cNvPr>
            <p:cNvSpPr/>
            <p:nvPr/>
          </p:nvSpPr>
          <p:spPr bwMode="auto">
            <a:xfrm rot="2700000">
              <a:off x="11347174" y="2391147"/>
              <a:ext cx="192404" cy="225410"/>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9" name="Graphic 74">
            <a:extLst>
              <a:ext uri="{FF2B5EF4-FFF2-40B4-BE49-F238E27FC236}">
                <a16:creationId xmlns:a16="http://schemas.microsoft.com/office/drawing/2014/main" id="{0E965371-A9E2-4D82-8196-297F0E05C987}"/>
              </a:ext>
            </a:extLst>
          </p:cNvPr>
          <p:cNvGrpSpPr/>
          <p:nvPr/>
        </p:nvGrpSpPr>
        <p:grpSpPr>
          <a:xfrm>
            <a:off x="11134501" y="5518927"/>
            <a:ext cx="708294" cy="425156"/>
            <a:chOff x="986526" y="2033232"/>
            <a:chExt cx="923480" cy="554322"/>
          </a:xfrm>
        </p:grpSpPr>
        <p:sp>
          <p:nvSpPr>
            <p:cNvPr id="200" name="Freeform: Shape 199">
              <a:extLst>
                <a:ext uri="{FF2B5EF4-FFF2-40B4-BE49-F238E27FC236}">
                  <a16:creationId xmlns:a16="http://schemas.microsoft.com/office/drawing/2014/main" id="{0A97E66A-D393-45C6-9DBE-3ADAF0769D62}"/>
                </a:ext>
              </a:extLst>
            </p:cNvPr>
            <p:cNvSpPr/>
            <p:nvPr/>
          </p:nvSpPr>
          <p:spPr>
            <a:xfrm>
              <a:off x="986526" y="2033232"/>
              <a:ext cx="923480" cy="554322"/>
            </a:xfrm>
            <a:custGeom>
              <a:avLst/>
              <a:gdLst>
                <a:gd name="connsiteX0" fmla="*/ 5453 w 977073"/>
                <a:gd name="connsiteY0" fmla="*/ 591697 h 609627"/>
                <a:gd name="connsiteX1" fmla="*/ 19650 w 977073"/>
                <a:gd name="connsiteY1" fmla="*/ 605894 h 609627"/>
                <a:gd name="connsiteX2" fmla="*/ 959979 w 977073"/>
                <a:gd name="connsiteY2" fmla="*/ 605894 h 609627"/>
                <a:gd name="connsiteX3" fmla="*/ 974175 w 977073"/>
                <a:gd name="connsiteY3" fmla="*/ 591697 h 609627"/>
                <a:gd name="connsiteX4" fmla="*/ 974175 w 977073"/>
                <a:gd name="connsiteY4" fmla="*/ 19650 h 609627"/>
                <a:gd name="connsiteX5" fmla="*/ 959979 w 977073"/>
                <a:gd name="connsiteY5" fmla="*/ 5453 h 609627"/>
                <a:gd name="connsiteX6" fmla="*/ 19650 w 977073"/>
                <a:gd name="connsiteY6" fmla="*/ 5453 h 609627"/>
                <a:gd name="connsiteX7" fmla="*/ 5453 w 977073"/>
                <a:gd name="connsiteY7" fmla="*/ 19650 h 609627"/>
                <a:gd name="connsiteX8" fmla="*/ 5453 w 977073"/>
                <a:gd name="connsiteY8" fmla="*/ 591697 h 60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073" h="609627">
                  <a:moveTo>
                    <a:pt x="5453" y="591697"/>
                  </a:moveTo>
                  <a:cubicBezTo>
                    <a:pt x="5453" y="599213"/>
                    <a:pt x="11299" y="605894"/>
                    <a:pt x="19650" y="605894"/>
                  </a:cubicBezTo>
                  <a:lnTo>
                    <a:pt x="959979" y="605894"/>
                  </a:lnTo>
                  <a:cubicBezTo>
                    <a:pt x="967495" y="605894"/>
                    <a:pt x="974175" y="600049"/>
                    <a:pt x="974175" y="591697"/>
                  </a:cubicBezTo>
                  <a:lnTo>
                    <a:pt x="974175" y="19650"/>
                  </a:lnTo>
                  <a:cubicBezTo>
                    <a:pt x="974175" y="12134"/>
                    <a:pt x="968330" y="5453"/>
                    <a:pt x="959979" y="5453"/>
                  </a:cubicBezTo>
                  <a:lnTo>
                    <a:pt x="19650" y="5453"/>
                  </a:lnTo>
                  <a:cubicBezTo>
                    <a:pt x="11299" y="5453"/>
                    <a:pt x="5453" y="11299"/>
                    <a:pt x="5453" y="19650"/>
                  </a:cubicBezTo>
                  <a:lnTo>
                    <a:pt x="5453" y="591697"/>
                  </a:lnTo>
                </a:path>
              </a:pathLst>
            </a:custGeom>
            <a:solidFill>
              <a:schemeClr val="accent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AA7BCCE-DB65-4B1F-B03E-DEAFABB13902}"/>
                </a:ext>
              </a:extLst>
            </p:cNvPr>
            <p:cNvSpPr/>
            <p:nvPr/>
          </p:nvSpPr>
          <p:spPr>
            <a:xfrm>
              <a:off x="1034888" y="2084914"/>
              <a:ext cx="826754" cy="450957"/>
            </a:xfrm>
            <a:custGeom>
              <a:avLst/>
              <a:gdLst>
                <a:gd name="connsiteX0" fmla="*/ 5453 w 826754"/>
                <a:gd name="connsiteY0" fmla="*/ 5453 h 450956"/>
                <a:gd name="connsiteX1" fmla="*/ 823021 w 826754"/>
                <a:gd name="connsiteY1" fmla="*/ 5453 h 450956"/>
                <a:gd name="connsiteX2" fmla="*/ 823021 w 826754"/>
                <a:gd name="connsiteY2" fmla="*/ 449730 h 450956"/>
                <a:gd name="connsiteX3" fmla="*/ 5453 w 826754"/>
                <a:gd name="connsiteY3" fmla="*/ 449730 h 450956"/>
              </a:gdLst>
              <a:ahLst/>
              <a:cxnLst>
                <a:cxn ang="0">
                  <a:pos x="connsiteX0" y="connsiteY0"/>
                </a:cxn>
                <a:cxn ang="0">
                  <a:pos x="connsiteX1" y="connsiteY1"/>
                </a:cxn>
                <a:cxn ang="0">
                  <a:pos x="connsiteX2" y="connsiteY2"/>
                </a:cxn>
                <a:cxn ang="0">
                  <a:pos x="connsiteX3" y="connsiteY3"/>
                </a:cxn>
              </a:cxnLst>
              <a:rect l="l" t="t" r="r" b="b"/>
              <a:pathLst>
                <a:path w="826754" h="450956">
                  <a:moveTo>
                    <a:pt x="5453" y="5453"/>
                  </a:moveTo>
                  <a:lnTo>
                    <a:pt x="823021" y="5453"/>
                  </a:lnTo>
                  <a:lnTo>
                    <a:pt x="823021" y="449730"/>
                  </a:lnTo>
                  <a:lnTo>
                    <a:pt x="5453" y="449730"/>
                  </a:lnTo>
                  <a:close/>
                </a:path>
              </a:pathLst>
            </a:custGeom>
            <a:solidFill>
              <a:schemeClr val="bg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A8D962DD-EBF2-4AF4-BBDD-E65A01F1A246}"/>
                </a:ext>
              </a:extLst>
            </p:cNvPr>
            <p:cNvSpPr/>
            <p:nvPr/>
          </p:nvSpPr>
          <p:spPr>
            <a:xfrm>
              <a:off x="1069127"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D9744E0F-6D22-415C-9DDA-3D02DEDAB082}"/>
                </a:ext>
              </a:extLst>
            </p:cNvPr>
            <p:cNvSpPr/>
            <p:nvPr/>
          </p:nvSpPr>
          <p:spPr>
            <a:xfrm>
              <a:off x="1069127"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10497E"/>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ADAD3932-33CB-4A0D-BE53-63714D3BF939}"/>
                </a:ext>
              </a:extLst>
            </p:cNvPr>
            <p:cNvSpPr/>
            <p:nvPr/>
          </p:nvSpPr>
          <p:spPr>
            <a:xfrm>
              <a:off x="1069127"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188F"/>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126E325C-FB22-4DBA-9273-E39B4475F498}"/>
                </a:ext>
              </a:extLst>
            </p:cNvPr>
            <p:cNvSpPr/>
            <p:nvPr/>
          </p:nvSpPr>
          <p:spPr>
            <a:xfrm>
              <a:off x="1163494"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3DD11DA8-2515-48D3-9E6A-98FEA00C461B}"/>
                </a:ext>
              </a:extLst>
            </p:cNvPr>
            <p:cNvSpPr/>
            <p:nvPr/>
          </p:nvSpPr>
          <p:spPr>
            <a:xfrm>
              <a:off x="1163494"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C6A0B36A-F43E-473F-A54C-2EB3AAF11950}"/>
                </a:ext>
              </a:extLst>
            </p:cNvPr>
            <p:cNvSpPr/>
            <p:nvPr/>
          </p:nvSpPr>
          <p:spPr>
            <a:xfrm>
              <a:off x="1163494"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E238D86D-1556-4DD5-A71E-AD9B159A5243}"/>
                </a:ext>
              </a:extLst>
            </p:cNvPr>
            <p:cNvSpPr/>
            <p:nvPr/>
          </p:nvSpPr>
          <p:spPr>
            <a:xfrm>
              <a:off x="1257861"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786527B-B19E-4F23-AD5D-72C49E13A047}"/>
                </a:ext>
              </a:extLst>
            </p:cNvPr>
            <p:cNvSpPr/>
            <p:nvPr/>
          </p:nvSpPr>
          <p:spPr>
            <a:xfrm>
              <a:off x="1257861"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5FE4795D-3136-4CCA-B107-D5C1EB6D5607}"/>
                </a:ext>
              </a:extLst>
            </p:cNvPr>
            <p:cNvSpPr/>
            <p:nvPr/>
          </p:nvSpPr>
          <p:spPr>
            <a:xfrm>
              <a:off x="1257861"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4E409472-C69C-4F7E-BAB8-D60AAFE91ED7}"/>
                </a:ext>
              </a:extLst>
            </p:cNvPr>
            <p:cNvSpPr/>
            <p:nvPr/>
          </p:nvSpPr>
          <p:spPr>
            <a:xfrm>
              <a:off x="1352228"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51874B3-1DE4-4947-9E1D-A982E856D8ED}"/>
                </a:ext>
              </a:extLst>
            </p:cNvPr>
            <p:cNvSpPr/>
            <p:nvPr/>
          </p:nvSpPr>
          <p:spPr>
            <a:xfrm>
              <a:off x="1352228"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DCD6CFC6-916A-4377-B19B-3496D36E8346}"/>
                </a:ext>
              </a:extLst>
            </p:cNvPr>
            <p:cNvSpPr/>
            <p:nvPr/>
          </p:nvSpPr>
          <p:spPr>
            <a:xfrm>
              <a:off x="1352228"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4F75F4FC-6DAA-4E94-AD4D-5E0285AFB10A}"/>
                </a:ext>
              </a:extLst>
            </p:cNvPr>
            <p:cNvSpPr/>
            <p:nvPr/>
          </p:nvSpPr>
          <p:spPr>
            <a:xfrm>
              <a:off x="1446595"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676DCA6-3E7E-493B-9DA1-994F164C966D}"/>
                </a:ext>
              </a:extLst>
            </p:cNvPr>
            <p:cNvSpPr/>
            <p:nvPr/>
          </p:nvSpPr>
          <p:spPr>
            <a:xfrm>
              <a:off x="1446595"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042FB788-2986-4027-BF3E-36525F140FD1}"/>
                </a:ext>
              </a:extLst>
            </p:cNvPr>
            <p:cNvSpPr/>
            <p:nvPr/>
          </p:nvSpPr>
          <p:spPr>
            <a:xfrm>
              <a:off x="1446595"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3F1F6DAB-1DCF-4D0A-91C5-FCA43C51866F}"/>
                </a:ext>
              </a:extLst>
            </p:cNvPr>
            <p:cNvSpPr/>
            <p:nvPr/>
          </p:nvSpPr>
          <p:spPr>
            <a:xfrm>
              <a:off x="1540962"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711976C4-C5F9-4CCE-B88D-AF37BB7C2022}"/>
                </a:ext>
              </a:extLst>
            </p:cNvPr>
            <p:cNvSpPr/>
            <p:nvPr/>
          </p:nvSpPr>
          <p:spPr>
            <a:xfrm>
              <a:off x="1540962"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E754A32-47E0-4B25-86C3-2ED2AC315D7E}"/>
                </a:ext>
              </a:extLst>
            </p:cNvPr>
            <p:cNvSpPr/>
            <p:nvPr/>
          </p:nvSpPr>
          <p:spPr>
            <a:xfrm>
              <a:off x="1540962"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998164F9-AD33-4B2D-9DC9-67FD2B01A4CE}"/>
                </a:ext>
              </a:extLst>
            </p:cNvPr>
            <p:cNvSpPr/>
            <p:nvPr/>
          </p:nvSpPr>
          <p:spPr>
            <a:xfrm>
              <a:off x="1635329"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40F2BB90-C848-4D48-8A98-62F17A4635D4}"/>
                </a:ext>
              </a:extLst>
            </p:cNvPr>
            <p:cNvSpPr/>
            <p:nvPr/>
          </p:nvSpPr>
          <p:spPr>
            <a:xfrm>
              <a:off x="1635329"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A5126609-56A3-4C05-BD27-215DDE8E85DF}"/>
                </a:ext>
              </a:extLst>
            </p:cNvPr>
            <p:cNvSpPr/>
            <p:nvPr/>
          </p:nvSpPr>
          <p:spPr>
            <a:xfrm>
              <a:off x="1635329"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752E8D57-3464-4974-B78C-40F3217AC8E1}"/>
                </a:ext>
              </a:extLst>
            </p:cNvPr>
            <p:cNvSpPr/>
            <p:nvPr/>
          </p:nvSpPr>
          <p:spPr>
            <a:xfrm>
              <a:off x="1729696"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856B41CC-B5B5-44F6-BFE6-124DEDA313C2}"/>
                </a:ext>
              </a:extLst>
            </p:cNvPr>
            <p:cNvSpPr/>
            <p:nvPr/>
          </p:nvSpPr>
          <p:spPr>
            <a:xfrm>
              <a:off x="1729696"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062A2CF9-9547-4705-9996-2927C2BEC957}"/>
                </a:ext>
              </a:extLst>
            </p:cNvPr>
            <p:cNvSpPr/>
            <p:nvPr/>
          </p:nvSpPr>
          <p:spPr>
            <a:xfrm>
              <a:off x="1729696"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CC716929-0BA0-4E0F-8859-B87D22942AE8}"/>
                </a:ext>
              </a:extLst>
            </p:cNvPr>
            <p:cNvSpPr/>
            <p:nvPr/>
          </p:nvSpPr>
          <p:spPr>
            <a:xfrm>
              <a:off x="1093345" y="2142536"/>
              <a:ext cx="183723" cy="183723"/>
            </a:xfrm>
            <a:custGeom>
              <a:avLst/>
              <a:gdLst>
                <a:gd name="connsiteX0" fmla="*/ 95645 w 183723"/>
                <a:gd name="connsiteY0" fmla="*/ 5453 h 183723"/>
                <a:gd name="connsiteX1" fmla="*/ 95645 w 183723"/>
                <a:gd name="connsiteY1" fmla="*/ 95645 h 183723"/>
                <a:gd name="connsiteX2" fmla="*/ 5453 w 183723"/>
                <a:gd name="connsiteY2" fmla="*/ 95645 h 183723"/>
                <a:gd name="connsiteX3" fmla="*/ 95645 w 183723"/>
                <a:gd name="connsiteY3" fmla="*/ 185836 h 183723"/>
                <a:gd name="connsiteX4" fmla="*/ 185836 w 183723"/>
                <a:gd name="connsiteY4" fmla="*/ 95645 h 183723"/>
                <a:gd name="connsiteX5" fmla="*/ 95645 w 183723"/>
                <a:gd name="connsiteY5" fmla="*/ 5453 h 18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23" h="183723">
                  <a:moveTo>
                    <a:pt x="95645" y="5453"/>
                  </a:moveTo>
                  <a:lnTo>
                    <a:pt x="95645" y="95645"/>
                  </a:lnTo>
                  <a:lnTo>
                    <a:pt x="5453" y="95645"/>
                  </a:lnTo>
                  <a:cubicBezTo>
                    <a:pt x="5453" y="145751"/>
                    <a:pt x="45538" y="185836"/>
                    <a:pt x="95645" y="185836"/>
                  </a:cubicBezTo>
                  <a:cubicBezTo>
                    <a:pt x="145751" y="185836"/>
                    <a:pt x="185836" y="145751"/>
                    <a:pt x="185836" y="95645"/>
                  </a:cubicBezTo>
                  <a:cubicBezTo>
                    <a:pt x="185836" y="45538"/>
                    <a:pt x="145751" y="5453"/>
                    <a:pt x="95645" y="5453"/>
                  </a:cubicBezTo>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4DCC425-2D2F-4DA8-ADEF-E8253430D125}"/>
                </a:ext>
              </a:extLst>
            </p:cNvPr>
            <p:cNvSpPr/>
            <p:nvPr/>
          </p:nvSpPr>
          <p:spPr>
            <a:xfrm>
              <a:off x="1069127" y="2115813"/>
              <a:ext cx="100213" cy="100213"/>
            </a:xfrm>
            <a:custGeom>
              <a:avLst/>
              <a:gdLst>
                <a:gd name="connsiteX0" fmla="*/ 95645 w 100212"/>
                <a:gd name="connsiteY0" fmla="*/ 5453 h 100212"/>
                <a:gd name="connsiteX1" fmla="*/ 5453 w 100212"/>
                <a:gd name="connsiteY1" fmla="*/ 95645 h 100212"/>
                <a:gd name="connsiteX2" fmla="*/ 95645 w 100212"/>
                <a:gd name="connsiteY2" fmla="*/ 95645 h 100212"/>
                <a:gd name="connsiteX3" fmla="*/ 95645 w 100212"/>
                <a:gd name="connsiteY3" fmla="*/ 5453 h 100212"/>
              </a:gdLst>
              <a:ahLst/>
              <a:cxnLst>
                <a:cxn ang="0">
                  <a:pos x="connsiteX0" y="connsiteY0"/>
                </a:cxn>
                <a:cxn ang="0">
                  <a:pos x="connsiteX1" y="connsiteY1"/>
                </a:cxn>
                <a:cxn ang="0">
                  <a:pos x="connsiteX2" y="connsiteY2"/>
                </a:cxn>
                <a:cxn ang="0">
                  <a:pos x="connsiteX3" y="connsiteY3"/>
                </a:cxn>
              </a:cxnLst>
              <a:rect l="l" t="t" r="r" b="b"/>
              <a:pathLst>
                <a:path w="100212" h="100212">
                  <a:moveTo>
                    <a:pt x="95645" y="5453"/>
                  </a:moveTo>
                  <a:cubicBezTo>
                    <a:pt x="45538" y="5453"/>
                    <a:pt x="5453" y="45538"/>
                    <a:pt x="5453" y="95645"/>
                  </a:cubicBezTo>
                  <a:lnTo>
                    <a:pt x="95645" y="95645"/>
                  </a:lnTo>
                  <a:lnTo>
                    <a:pt x="95645" y="5453"/>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CE0549C-A20B-43B1-9CA0-7B0447A454BF}"/>
                </a:ext>
              </a:extLst>
            </p:cNvPr>
            <p:cNvSpPr/>
            <p:nvPr/>
          </p:nvSpPr>
          <p:spPr>
            <a:xfrm>
              <a:off x="1624472" y="2114978"/>
              <a:ext cx="41755" cy="200425"/>
            </a:xfrm>
            <a:custGeom>
              <a:avLst/>
              <a:gdLst>
                <a:gd name="connsiteX0" fmla="*/ 5453 w 41755"/>
                <a:gd name="connsiteY0" fmla="*/ 5453 h 200425"/>
                <a:gd name="connsiteX1" fmla="*/ 43868 w 41755"/>
                <a:gd name="connsiteY1" fmla="*/ 5453 h 200425"/>
                <a:gd name="connsiteX2" fmla="*/ 43868 w 41755"/>
                <a:gd name="connsiteY2" fmla="*/ 198363 h 200425"/>
                <a:gd name="connsiteX3" fmla="*/ 5453 w 41755"/>
                <a:gd name="connsiteY3" fmla="*/ 198363 h 200425"/>
              </a:gdLst>
              <a:ahLst/>
              <a:cxnLst>
                <a:cxn ang="0">
                  <a:pos x="connsiteX0" y="connsiteY0"/>
                </a:cxn>
                <a:cxn ang="0">
                  <a:pos x="connsiteX1" y="connsiteY1"/>
                </a:cxn>
                <a:cxn ang="0">
                  <a:pos x="connsiteX2" y="connsiteY2"/>
                </a:cxn>
                <a:cxn ang="0">
                  <a:pos x="connsiteX3" y="connsiteY3"/>
                </a:cxn>
              </a:cxnLst>
              <a:rect l="l" t="t" r="r" b="b"/>
              <a:pathLst>
                <a:path w="41755" h="200425">
                  <a:moveTo>
                    <a:pt x="5453" y="5453"/>
                  </a:moveTo>
                  <a:lnTo>
                    <a:pt x="43868" y="5453"/>
                  </a:lnTo>
                  <a:lnTo>
                    <a:pt x="43868" y="198363"/>
                  </a:lnTo>
                  <a:lnTo>
                    <a:pt x="5453" y="198363"/>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14E7C154-5FE8-4275-A48F-AF7CBD13E1E0}"/>
                </a:ext>
              </a:extLst>
            </p:cNvPr>
            <p:cNvSpPr/>
            <p:nvPr/>
          </p:nvSpPr>
          <p:spPr>
            <a:xfrm>
              <a:off x="156518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3BB66B4E-F9A2-48A4-B921-997F6B1C8645}"/>
                </a:ext>
              </a:extLst>
            </p:cNvPr>
            <p:cNvSpPr/>
            <p:nvPr/>
          </p:nvSpPr>
          <p:spPr>
            <a:xfrm>
              <a:off x="1505887" y="2148382"/>
              <a:ext cx="41755" cy="167021"/>
            </a:xfrm>
            <a:custGeom>
              <a:avLst/>
              <a:gdLst>
                <a:gd name="connsiteX0" fmla="*/ 5453 w 41755"/>
                <a:gd name="connsiteY0" fmla="*/ 5453 h 167021"/>
                <a:gd name="connsiteX1" fmla="*/ 43868 w 41755"/>
                <a:gd name="connsiteY1" fmla="*/ 5453 h 167021"/>
                <a:gd name="connsiteX2" fmla="*/ 43868 w 41755"/>
                <a:gd name="connsiteY2" fmla="*/ 164959 h 167021"/>
                <a:gd name="connsiteX3" fmla="*/ 5453 w 41755"/>
                <a:gd name="connsiteY3" fmla="*/ 164959 h 167021"/>
              </a:gdLst>
              <a:ahLst/>
              <a:cxnLst>
                <a:cxn ang="0">
                  <a:pos x="connsiteX0" y="connsiteY0"/>
                </a:cxn>
                <a:cxn ang="0">
                  <a:pos x="connsiteX1" y="connsiteY1"/>
                </a:cxn>
                <a:cxn ang="0">
                  <a:pos x="connsiteX2" y="connsiteY2"/>
                </a:cxn>
                <a:cxn ang="0">
                  <a:pos x="connsiteX3" y="connsiteY3"/>
                </a:cxn>
              </a:cxnLst>
              <a:rect l="l" t="t" r="r" b="b"/>
              <a:pathLst>
                <a:path w="41755" h="167021">
                  <a:moveTo>
                    <a:pt x="5453" y="5453"/>
                  </a:moveTo>
                  <a:lnTo>
                    <a:pt x="43868" y="5453"/>
                  </a:lnTo>
                  <a:lnTo>
                    <a:pt x="43868" y="164959"/>
                  </a:lnTo>
                  <a:lnTo>
                    <a:pt x="5453" y="164959"/>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60FD5277-6EBA-479B-A70A-FB599CE15AFA}"/>
                </a:ext>
              </a:extLst>
            </p:cNvPr>
            <p:cNvSpPr/>
            <p:nvPr/>
          </p:nvSpPr>
          <p:spPr>
            <a:xfrm>
              <a:off x="1445760" y="2233563"/>
              <a:ext cx="41755" cy="83511"/>
            </a:xfrm>
            <a:custGeom>
              <a:avLst/>
              <a:gdLst>
                <a:gd name="connsiteX0" fmla="*/ 5453 w 41755"/>
                <a:gd name="connsiteY0" fmla="*/ 5453 h 83510"/>
                <a:gd name="connsiteX1" fmla="*/ 43868 w 41755"/>
                <a:gd name="connsiteY1" fmla="*/ 5453 h 83510"/>
                <a:gd name="connsiteX2" fmla="*/ 43868 w 41755"/>
                <a:gd name="connsiteY2" fmla="*/ 79778 h 83510"/>
                <a:gd name="connsiteX3" fmla="*/ 5453 w 41755"/>
                <a:gd name="connsiteY3" fmla="*/ 79778 h 83510"/>
              </a:gdLst>
              <a:ahLst/>
              <a:cxnLst>
                <a:cxn ang="0">
                  <a:pos x="connsiteX0" y="connsiteY0"/>
                </a:cxn>
                <a:cxn ang="0">
                  <a:pos x="connsiteX1" y="connsiteY1"/>
                </a:cxn>
                <a:cxn ang="0">
                  <a:pos x="connsiteX2" y="connsiteY2"/>
                </a:cxn>
                <a:cxn ang="0">
                  <a:pos x="connsiteX3" y="connsiteY3"/>
                </a:cxn>
              </a:cxnLst>
              <a:rect l="l" t="t" r="r" b="b"/>
              <a:pathLst>
                <a:path w="41755" h="83510">
                  <a:moveTo>
                    <a:pt x="5453" y="5453"/>
                  </a:moveTo>
                  <a:lnTo>
                    <a:pt x="43868" y="5453"/>
                  </a:lnTo>
                  <a:lnTo>
                    <a:pt x="43868" y="79778"/>
                  </a:lnTo>
                  <a:lnTo>
                    <a:pt x="5453" y="79778"/>
                  </a:lnTo>
                  <a:close/>
                </a:path>
              </a:pathLst>
            </a:custGeom>
            <a:solidFill>
              <a:srgbClr val="595A5C"/>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770C018C-44B9-449D-B954-06B260E6488A}"/>
                </a:ext>
              </a:extLst>
            </p:cNvPr>
            <p:cNvSpPr/>
            <p:nvPr/>
          </p:nvSpPr>
          <p:spPr>
            <a:xfrm>
              <a:off x="168460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A8AAAD"/>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2EE48200-A147-4B22-8A69-730E746A3C3F}"/>
              </a:ext>
            </a:extLst>
          </p:cNvPr>
          <p:cNvSpPr/>
          <p:nvPr/>
        </p:nvSpPr>
        <p:spPr bwMode="auto">
          <a:xfrm>
            <a:off x="4183096" y="2704604"/>
            <a:ext cx="2830452" cy="724371"/>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9857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3033223"/>
            <a:ext cx="3888310" cy="498598"/>
          </a:xfrm>
        </p:spPr>
        <p:txBody>
          <a:bodyPr/>
          <a:lstStyle/>
          <a:p>
            <a:r>
              <a:rPr lang="en-US" dirty="0"/>
              <a:t>Demo</a:t>
            </a:r>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a:xfrm>
            <a:off x="585216" y="3769821"/>
            <a:ext cx="3888310" cy="276999"/>
          </a:xfrm>
        </p:spPr>
        <p:txBody>
          <a:bodyPr/>
          <a:lstStyle/>
          <a:p>
            <a:r>
              <a:rPr lang="en-IN" dirty="0"/>
              <a:t>Custom REST calls</a:t>
            </a:r>
            <a:endParaRPr lang="en-US" dirty="0"/>
          </a:p>
        </p:txBody>
      </p:sp>
      <p:sp>
        <p:nvSpPr>
          <p:cNvPr id="5" name="Rectangle: Rounded Corners 4">
            <a:extLst>
              <a:ext uri="{FF2B5EF4-FFF2-40B4-BE49-F238E27FC236}">
                <a16:creationId xmlns:a16="http://schemas.microsoft.com/office/drawing/2014/main" id="{42641BF5-BF7C-47E2-B023-B8CBBDB98BE2}"/>
              </a:ext>
            </a:extLst>
          </p:cNvPr>
          <p:cNvSpPr/>
          <p:nvPr/>
        </p:nvSpPr>
        <p:spPr bwMode="auto">
          <a:xfrm>
            <a:off x="5207423" y="1558834"/>
            <a:ext cx="5808962" cy="3752260"/>
          </a:xfrm>
          <a:prstGeom prst="roundRect">
            <a:avLst>
              <a:gd name="adj" fmla="val 3491"/>
            </a:avLst>
          </a:prstGeom>
          <a:solidFill>
            <a:schemeClr val="tx2"/>
          </a:solidFill>
          <a:ln w="161925">
            <a:solidFill>
              <a:schemeClr val="tx1">
                <a:lumMod val="50000"/>
              </a:schemeClr>
            </a:solid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descr="Robot">
            <a:extLst>
              <a:ext uri="{FF2B5EF4-FFF2-40B4-BE49-F238E27FC236}">
                <a16:creationId xmlns:a16="http://schemas.microsoft.com/office/drawing/2014/main" id="{10AB25EE-913B-4A14-9680-06A5442CF1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3220" y="1731146"/>
            <a:ext cx="4257368" cy="3395707"/>
          </a:xfrm>
          <a:prstGeom prst="rect">
            <a:avLst/>
          </a:prstGeom>
          <a:effectLst/>
        </p:spPr>
      </p:pic>
    </p:spTree>
    <p:custDataLst>
      <p:tags r:id="rId1"/>
    </p:custDataLst>
    <p:extLst>
      <p:ext uri="{BB962C8B-B14F-4D97-AF65-F5344CB8AC3E}">
        <p14:creationId xmlns:p14="http://schemas.microsoft.com/office/powerpoint/2010/main" val="100649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be49570e73a2f89ec0d4fc0ccb8a689c&quot;,&quot;LanguageCode&quot;:&quot;en-US&quot;,&quot;SlideGuids&quot;:[&quot;3bbb502f-f8e7-4628-9c60-55844476d4ca&quot;,&quot;4b8729f6-e339-47e7-a11e-40ca69bb87e3&quot;,&quot;25b7903a-dd08-4d11-8113-27fca8d3a564&quot;,&quot;4fb3f892-8baa-4482-890e-9b3e50994994&quot;,&quot;41b9813b-28cd-4eeb-b4c7-c33651968b6b&quot;,&quot;ccc3a3e0-8997-411a-bbc9-3f341c0bc927&quot;,&quot;57adb256-8e60-4fd3-9147-9b7e34673f9f&quot;,&quot;711dc423-0e5b-4a75-b1f4-8bde8f882036&quot;,&quot;79eb4b28-748f-4822-8abd-b4a157d61946&quot;,&quot;e26b5b4a-8469-40e1-92ad-1059510698f9&quot;,&quot;4b06f8c9-f95f-4146-b76a-79708cf6e212&quot;,&quot;b951e592-a4bb-4cb8-8e38-81e437f40fd9&quot;,&quot;8d158761-cae6-4965-8962-015b77103247&quot;,&quot;2a136fa0-5faa-4c46-87ba-845ecd4070c9&quot;,&quot;793200db-2b36-472a-8b08-cf3284c025f8&quot;,&quot;847eecda-02aa-4d08-86be-80ce58107880&quot;,&quot;269dfa33-af5b-40c1-98a3-43423826c69e&quot;,&quot;b580658a-9b6d-41cd-beec-d60940753b44&quot;,&quot;3300c6a9-e79f-401c-9b8e-60c17ce2b0a6&quot;,&quot;27263b3a-d4a7-46b8-95d4-a9a31da62959&quot;,&quot;b1bc8865-896f-4696-8baa-752367986622&quot;,&quot;d83be8aa-6c51-4cf7-a5e6-f5f80dfea9bc&quot;,&quot;62552b5c-5b70-40ba-a970-d2ed19f933a6&quot;,&quot;4ba8ddd3-e3ae-4eed-b270-38e62a7a792b&quot;,&quot;e99eacc9-f193-43cc-95ed-d30d5a028570&quot;,&quot;90787b20-c5d2-4e86-9cae-37288c139774&quot;,&quot;245def4f-a179-4de5-8016-0e06c647256d&quot;,&quot;88228bd7-b6d5-47d9-ba57-fea1111f477b&quot;,&quot;28e5b2a1-ce2e-4a1a-b6c4-a625c7da2bdf&quot;,&quot;a26212af-c8e3-44ae-9ab3-93527d2ec49b&quot;,&quot;a26212af-c8e3-44ae-9ab3-93527d2ec49b&quot;,&quot;b8150230-8aa8-47e7-a547-47e484ea4985&quot;,&quot;05ba8abb-ad6d-4da2-9361-c7b93fd24de6&quot;,&quot;337dc3ee-d45e-4e90-9645-7d15a9bb159e&quot;,&quot;1f02eea9-018b-499e-a64e-48bf69cc742e&quot;,&quot;d962daf2-ab22-413d-a51f-c8cbcd57346e&quot;,&quot;27c8f868-0eb9-4c36-ad0a-9ed066ebde3a&quot;,&quot;a7999d4b-ae1e-4f56-a661-771876b8d3ea&quot;,&quot;a812a04f-cc7c-47a3-9f13-90567be4f475&quot;,&quot;fde48075-c671-41ab-b30d-a54333c9ed6c&quot;],&quot;TimeStamp&quot;:&quot;2018-10-29T12:36:03.0626647-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b8729f6-e339-47e7-a11e-40ca69bb87e3&quot;,&quot;TimeStamp&quot;:&quot;2018-10-28T20:05:21.5061092-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e99eacc9-f193-43cc-95ed-d30d5a028570&quot;,&quot;TimeStamp&quot;:&quot;2018-10-28T20:05:21.52211-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e99eacc9-f193-43cc-95ed-d30d5a028570&quot;,&quot;TimeStamp&quot;:&quot;2018-10-28T20:05:21.52211-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90787b20-c5d2-4e86-9cae-37288c139774&quot;,&quot;TimeStamp&quot;:&quot;2018-10-28T20:05:21.5231415-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e99eacc9-f193-43cc-95ed-d30d5a028570&quot;,&quot;TimeStamp&quot;:&quot;2018-10-28T20:05:21.52211-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d962daf2-ab22-413d-a51f-c8cbcd57346e&quot;,&quot;TimeStamp&quot;:&quot;2018-10-28T20:05:21.5241422-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a812a04f-cc7c-47a3-9f13-90567be4f475&quot;,&quot;TimeStamp&quot;:&quot;2018-10-28T22:02:12.6400129-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fde48075-c671-41ab-b30d-a54333c9ed6c&quot;,&quot;TimeStamp&quot;:&quot;2017-10-24T09:14:46.8930596-07:00&quot;}"/>
</p:tagLst>
</file>

<file path=ppt/theme/theme1.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02CF4495E09FF42A1B0B97E61139E92" ma:contentTypeVersion="5" ma:contentTypeDescription="Create a new document." ma:contentTypeScope="" ma:versionID="a483dcd4209520f8e4af6422ce3016a8">
  <xsd:schema xmlns:xsd="http://www.w3.org/2001/XMLSchema" xmlns:xs="http://www.w3.org/2001/XMLSchema" xmlns:p="http://schemas.microsoft.com/office/2006/metadata/properties" xmlns:ns2="fac12304-a514-4bf9-8a9b-59948ddf2c1c" targetNamespace="http://schemas.microsoft.com/office/2006/metadata/properties" ma:root="true" ma:fieldsID="8c8dc780238676ca624d781f0f547b32" ns2:_="">
    <xsd:import namespace="fac12304-a514-4bf9-8a9b-59948ddf2c1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c12304-a514-4bf9-8a9b-59948ddf2c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9107F8-A163-42A2-AC23-46400D958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c12304-a514-4bf9-8a9b-59948ddf2c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A5C839-C9CA-4569-A7F3-278111B05EF0}">
  <ds:schemaRefs>
    <ds:schemaRef ds:uri="http://purl.org/dc/terms/"/>
    <ds:schemaRef ds:uri="http://schemas.openxmlformats.org/package/2006/metadata/core-properties"/>
    <ds:schemaRef ds:uri="fac12304-a514-4bf9-8a9b-59948ddf2c1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0183B4B2-99EA-4AD7-A286-BABF5A102E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12757</TotalTime>
  <Words>1015</Words>
  <Application>Microsoft Office PowerPoint</Application>
  <PresentationFormat>Widescreen</PresentationFormat>
  <Paragraphs>127</Paragraphs>
  <Slides>12</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Calibri Light</vt:lpstr>
      <vt:lpstr>Segoe UI</vt:lpstr>
      <vt:lpstr>Segoe UI Light</vt:lpstr>
      <vt:lpstr>Segoe UI Semibold</vt:lpstr>
      <vt:lpstr>Segoe UI Semilight</vt:lpstr>
      <vt:lpstr>SMSG Readiness Master Template 16x9_MODIFIED</vt:lpstr>
      <vt:lpstr>Office Theme</vt:lpstr>
      <vt:lpstr>PowerPoint Presentation</vt:lpstr>
      <vt:lpstr>Microsoft  Cognitive Services</vt:lpstr>
      <vt:lpstr>PowerPoint Presentation</vt:lpstr>
      <vt:lpstr>Adding intelligence</vt:lpstr>
      <vt:lpstr>Demo</vt:lpstr>
      <vt:lpstr>PowerPoint Presentation</vt:lpstr>
      <vt:lpstr>Demo</vt:lpstr>
      <vt:lpstr>AI apps &amp; agents: How the demo was built</vt:lpstr>
      <vt:lpstr>Demo</vt:lpstr>
      <vt:lpstr>Developer  resources</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 Walking Deck - L100</dc:title>
  <dc:creator>russ rogers</dc:creator>
  <cp:lastModifiedBy>Rich Ross</cp:lastModifiedBy>
  <cp:revision>149</cp:revision>
  <cp:lastPrinted>2018-12-05T06:22:04Z</cp:lastPrinted>
  <dcterms:modified xsi:type="dcterms:W3CDTF">2019-01-24T12:12:09Z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ItemType">
    <vt:lpwstr>435;#technical presentations|83a894cf-702b-47fc-aba5-41bd10dc1e75</vt:lpwstr>
  </property>
  <property fmtid="{D5CDD505-2E9C-101B-9397-08002B2CF9AE}" pid="9" name="ContentTypeId">
    <vt:lpwstr>0x010100202CF4495E09FF42A1B0B97E61139E92</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2490;#Solution Areas Domain|29128e03-27e8-43b8-a392-e62406af9c80;#21;#Intelligent Cloud|adc2fe87-c79a-4ded-a449-3f86b954069d;#20;#Microsoft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2325;#Data and AI|60d86926-9fc6-4873-ad19-e15bf82160d7;#374;#machine learning|912b89bd-3197-4d37-838b-dea3c299099a</vt:lpwstr>
  </property>
  <property fmtid="{D5CDD505-2E9C-101B-9397-08002B2CF9AE}" pid="17" name="SMSGTags">
    <vt:lpwstr/>
  </property>
  <property fmtid="{D5CDD505-2E9C-101B-9397-08002B2CF9AE}" pid="18" name="Products">
    <vt:lpwstr>2674;#Microsoft Cognitive Services|d4822b8f-2d1c-4a11-826f-7fd59398add0</vt:lpwstr>
  </property>
  <property fmtid="{D5CDD505-2E9C-101B-9397-08002B2CF9AE}" pid="19" name="_dlc_DocIdItemGuid">
    <vt:lpwstr>d8539686-2b70-40fa-be8a-2e3513954b36</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354;#Technology Solutions Professional|18ae106e-2924-4f2d-83ba-9b3af46c5a31</vt:lpwstr>
  </property>
  <property fmtid="{D5CDD505-2E9C-101B-9397-08002B2CF9AE}" pid="40"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1" name="NewsSource">
    <vt:lpwstr/>
  </property>
  <property fmtid="{D5CDD505-2E9C-101B-9397-08002B2CF9AE}" pid="42" name="SharedWithUsers">
    <vt:lpwstr>25388;#Natalia Garcia (Consultora Marco Chile CIA LTD);#4900;#Boon Teng Tan;#6194;#Raymond Chin;#79478;#David Caicedo;#46697;#Samuel Denton-Giles;#60837;#Doug Schieffer;#5652;#Ahmed Howaidy;#100200;#Mike Kiernan;#97949;#Robert Zimmermann</vt:lpwstr>
  </property>
  <property fmtid="{D5CDD505-2E9C-101B-9397-08002B2CF9AE}" pid="43" name="FolderExtensions">
    <vt:lpwstr/>
  </property>
  <property fmtid="{D5CDD505-2E9C-101B-9397-08002B2CF9AE}" pid="44" name="ParentID1">
    <vt:lpwstr>G01KC-1-19180</vt:lpwstr>
  </property>
  <property fmtid="{D5CDD505-2E9C-101B-9397-08002B2CF9AE}" pid="45" name="MSIP_Label_f42aa342-8706-4288-bd11-ebb85995028c_Enabled">
    <vt:lpwstr>True</vt:lpwstr>
  </property>
  <property fmtid="{D5CDD505-2E9C-101B-9397-08002B2CF9AE}" pid="46" name="MSIP_Label_f42aa342-8706-4288-bd11-ebb85995028c_SiteId">
    <vt:lpwstr>72f988bf-86f1-41af-91ab-2d7cd011db47</vt:lpwstr>
  </property>
  <property fmtid="{D5CDD505-2E9C-101B-9397-08002B2CF9AE}" pid="47" name="MSIP_Label_f42aa342-8706-4288-bd11-ebb85995028c_Ref">
    <vt:lpwstr>https://api.informationprotection.azure.com/api/72f988bf-86f1-41af-91ab-2d7cd011db47</vt:lpwstr>
  </property>
  <property fmtid="{D5CDD505-2E9C-101B-9397-08002B2CF9AE}" pid="48" name="MSIP_Label_f42aa342-8706-4288-bd11-ebb85995028c_SetBy">
    <vt:lpwstr>gibattag@microsoft.com</vt:lpwstr>
  </property>
  <property fmtid="{D5CDD505-2E9C-101B-9397-08002B2CF9AE}" pid="49" name="MSIP_Label_f42aa342-8706-4288-bd11-ebb85995028c_SetDate">
    <vt:lpwstr>2017-05-10T00:12:33.1717880-07:00</vt:lpwstr>
  </property>
  <property fmtid="{D5CDD505-2E9C-101B-9397-08002B2CF9AE}" pid="50" name="MSIP_Label_f42aa342-8706-4288-bd11-ebb85995028c_Name">
    <vt:lpwstr>General</vt:lpwstr>
  </property>
  <property fmtid="{D5CDD505-2E9C-101B-9397-08002B2CF9AE}" pid="51" name="MSIP_Label_f42aa342-8706-4288-bd11-ebb85995028c_Application">
    <vt:lpwstr>Microsoft Azure Information Protection</vt:lpwstr>
  </property>
  <property fmtid="{D5CDD505-2E9C-101B-9397-08002B2CF9AE}" pid="52" name="MSIP_Label_f42aa342-8706-4288-bd11-ebb85995028c_Extended_MSFT_Method">
    <vt:lpwstr>Automatic</vt:lpwstr>
  </property>
  <property fmtid="{D5CDD505-2E9C-101B-9397-08002B2CF9AE}" pid="53" name="Sensitivity">
    <vt:lpwstr>General</vt:lpwstr>
  </property>
  <property fmtid="{D5CDD505-2E9C-101B-9397-08002B2CF9AE}" pid="54" name="LastSharedByUser">
    <vt:lpwstr>rozimmer@microsoft.com</vt:lpwstr>
  </property>
  <property fmtid="{D5CDD505-2E9C-101B-9397-08002B2CF9AE}" pid="55" name="LastSharedByTime">
    <vt:filetime>2017-12-08T12:55:29Z</vt:filetime>
  </property>
</Properties>
</file>